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9" r:id="rId11"/>
    <p:sldId id="270" r:id="rId12"/>
    <p:sldId id="262" r:id="rId13"/>
    <p:sldId id="263" r:id="rId14"/>
    <p:sldId id="264" r:id="rId15"/>
    <p:sldId id="265" r:id="rId16"/>
    <p:sldId id="271" r:id="rId17"/>
    <p:sldId id="267" r:id="rId18"/>
    <p:sldId id="268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0533" autoAdjust="0"/>
  </p:normalViewPr>
  <p:slideViewPr>
    <p:cSldViewPr snapToGrid="0" snapToObjects="1">
      <p:cViewPr varScale="1">
        <p:scale>
          <a:sx n="53" d="100"/>
          <a:sy n="53" d="100"/>
        </p:scale>
        <p:origin x="15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2D13A-AC75-4979-BDE0-564FE2CCA49B}" type="datetimeFigureOut">
              <a:t>16/09/2026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D546D-A5C9-4525-AAB7-F2EEC5837255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6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anzasparatodos.es/system/cms_multimedia/cms_medias/files/000/002/643/original/cartel-concurso-escolar-educacion-financiera.pdf?1730102414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inanzasparatodos.es/system/cms_multimedia/cms_medias/files/000/000/399/original/5_endeudamiento.pdf?1627554360" TargetMode="External"/><Relationship Id="rId3" Type="http://schemas.openxmlformats.org/officeDocument/2006/relationships/hyperlink" Target="https://www.finanzasparatodos.es/herramientas/mis-ahorros" TargetMode="External"/><Relationship Id="rId7" Type="http://schemas.openxmlformats.org/officeDocument/2006/relationships/hyperlink" Target="https://www.finanzasparatodos.es/herramientas/mis-deuda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finanzasparatodos.es/herramientas/mis-objetivos" TargetMode="External"/><Relationship Id="rId5" Type="http://schemas.openxmlformats.org/officeDocument/2006/relationships/hyperlink" Target="https://www.finanzasparatodos.es/herramientas/mis-caprichos" TargetMode="External"/><Relationship Id="rId10" Type="http://schemas.openxmlformats.org/officeDocument/2006/relationships/hyperlink" Target="https://www.finanzasparatodos.es/system/cms_multimedia/cms_medias/files/000/000/401/original/2_consejos_ahorro_objetivos_compressed.pdf?1627554868" TargetMode="External"/><Relationship Id="rId4" Type="http://schemas.openxmlformats.org/officeDocument/2006/relationships/hyperlink" Target="https://www.finanzasparatodos.es/herramientas/mipresupuesto" TargetMode="External"/><Relationship Id="rId9" Type="http://schemas.openxmlformats.org/officeDocument/2006/relationships/hyperlink" Target="https://www.finanzasparatodos.es/system/cms_multimedia/cms_medias/files/000/000/400/original/1_consejos_presupuesto_compressed.pdf?1627554868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anzasparatodos.es/system/cms_multimedia/cms_medias/files/000/000/313/original/10_consejos_inversion.pdf?1624983738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mv.es/portal/inversor/Multimedia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finanzasparatodos.es/c-mo-invertir-tu-dinero" TargetMode="External"/><Relationship Id="rId4" Type="http://schemas.openxmlformats.org/officeDocument/2006/relationships/hyperlink" Target="https://www.cnmv.es/DocPortal/Publicaciones/Guias/50PreguntasYRespuestasSobreInversion.pdf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000" b="0" i="0" dirty="0">
                <a:solidFill>
                  <a:srgbClr val="3B454A"/>
                </a:solidFill>
                <a:effectLst/>
                <a:latin typeface="Calibri" panose="020F0502020204030204" pitchFamily="34" charset="0"/>
              </a:rPr>
              <a:t>El</a:t>
            </a:r>
            <a:r>
              <a:rPr lang="es-ES" sz="1000" b="1" i="0" dirty="0">
                <a:solidFill>
                  <a:srgbClr val="3B454A"/>
                </a:solidFill>
                <a:effectLst/>
                <a:latin typeface="Calibri" panose="020F0502020204030204" pitchFamily="34" charset="0"/>
              </a:rPr>
              <a:t> Plan de Educación Financiera </a:t>
            </a:r>
            <a:r>
              <a:rPr lang="es-ES" sz="1000" b="0" i="0" dirty="0">
                <a:solidFill>
                  <a:srgbClr val="3B454A"/>
                </a:solidFill>
                <a:effectLst/>
                <a:latin typeface="Calibri" panose="020F0502020204030204" pitchFamily="34" charset="0"/>
              </a:rPr>
              <a:t>es una iniciativa de la Comisión Nacional del Mercado de Valores (CNMV), el Banco de España y el Ministerio Economía, Comercio y Empresa en la que colaboran más de 70 entidades.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Tiene como finalidad promover la educación financiera de los ciudadanos, facilitándoles los conocimientos y recursos necesarios para tomar decisiones financieras informadas y responsables, donde la marca de referencia del Plan de Educación Financiera es </a:t>
            </a:r>
            <a:r>
              <a:rPr lang="es-E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Finanzas para Todos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000" b="0" i="0" dirty="0">
              <a:solidFill>
                <a:srgbClr val="3B454A"/>
              </a:solidFill>
              <a:effectLst/>
              <a:latin typeface="Calibri" panose="020F0502020204030204" pitchFamily="34" charset="0"/>
            </a:endParaRPr>
          </a:p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</a:t>
            </a:r>
            <a:r>
              <a:rPr lang="es-E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Día de la Educación Financiera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una iniciativa impulsada por el Plan de Educación Financiera, en colaboración con una amplia red de entidades colaboradoras. Desde 2015 se celebra cada primer lunes de octubre mediante actividades dirigidas a públicos de todas las edades y desarrolladas en todo el territorio nacional.</a:t>
            </a:r>
          </a:p>
          <a:p>
            <a:pPr fontAlgn="t"/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es-ES" sz="1000" b="0" i="0" dirty="0">
                <a:solidFill>
                  <a:srgbClr val="3B454A"/>
                </a:solidFill>
                <a:effectLst/>
                <a:latin typeface="campton-bookregular"/>
              </a:rPr>
              <a:t>Este año, se celebra el 5 de octubre en la Bolsa de Madrid. El tema central del DEF 2026 sigue el lema:</a:t>
            </a:r>
            <a:r>
              <a:rPr lang="es-ES" sz="1000" b="1" i="0" dirty="0">
                <a:solidFill>
                  <a:srgbClr val="3B454A"/>
                </a:solidFill>
                <a:effectLst/>
                <a:latin typeface="campton-bookregular"/>
              </a:rPr>
              <a:t> Ahorra, Invierte, Avanza. </a:t>
            </a:r>
          </a:p>
          <a:p>
            <a:pPr algn="just"/>
            <a:endParaRPr lang="es-ES" sz="1000" b="0" i="0" dirty="0">
              <a:solidFill>
                <a:srgbClr val="3B454A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objetivo del lema es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impulsar la adquisición de conocimientos y competencias financieras que ayuden a transformar el ahorro en oportunidades de crecimiento y progreso personal.</a:t>
            </a:r>
          </a:p>
          <a:p>
            <a:pPr algn="l"/>
            <a:endParaRPr lang="es-ES" b="0" i="0" u="none" strike="noStrike" dirty="0">
              <a:solidFill>
                <a:srgbClr val="3B454A"/>
              </a:solidFill>
              <a:effectLst/>
              <a:latin typeface="campton-bookregular"/>
            </a:endParaRPr>
          </a:p>
          <a:p>
            <a:pPr algn="l"/>
            <a:r>
              <a:rPr lang="es-ES" sz="1200" b="0" i="0" u="none" strike="noStrike" dirty="0">
                <a:solidFill>
                  <a:srgbClr val="3B454A"/>
                </a:solidFill>
                <a:effectLst/>
                <a:latin typeface="Aptos" panose="020B0004020202020204" pitchFamily="34" charset="0"/>
              </a:rPr>
              <a:t>Durante este evento tendrá lugar las finales del </a:t>
            </a:r>
            <a:r>
              <a:rPr lang="es-ES" sz="1200" b="0" i="0" u="sng" strike="noStrike" dirty="0">
                <a:solidFill>
                  <a:srgbClr val="467886"/>
                </a:solidFill>
                <a:effectLst/>
                <a:latin typeface="Aptos" panose="020B0004020202020204" pitchFamily="34" charset="0"/>
                <a:hlinkClick r:id="rId3"/>
              </a:rPr>
              <a:t>Concurso de Conocimientos Financieros</a:t>
            </a:r>
            <a:r>
              <a:rPr lang="es-ES" sz="1200" b="0" i="0" u="none" strike="noStrike" dirty="0">
                <a:solidFill>
                  <a:srgbClr val="3B454A"/>
                </a:solidFill>
                <a:effectLst/>
                <a:latin typeface="Aptos" panose="020B0004020202020204" pitchFamily="34" charset="0"/>
              </a:rPr>
              <a:t> en las dos categorías de Cadete y Juvenil, así como la entrega de los </a:t>
            </a:r>
            <a:r>
              <a:rPr lang="es-ES" sz="1200" b="0" i="0" u="sng" strike="noStrike" dirty="0">
                <a:solidFill>
                  <a:srgbClr val="467886"/>
                </a:solidFill>
                <a:effectLst/>
                <a:latin typeface="Aptos" panose="020B0004020202020204" pitchFamily="34" charset="0"/>
              </a:rPr>
              <a:t>Premios Finanzas Para Todos 2025/2026</a:t>
            </a:r>
            <a:r>
              <a:rPr lang="es-ES" sz="1200" b="0" i="0" u="none" strike="noStrike" dirty="0">
                <a:solidFill>
                  <a:srgbClr val="3B454A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algn="l"/>
            <a:endParaRPr lang="es-ES" b="0" i="0" u="none" strike="noStrike" dirty="0">
              <a:solidFill>
                <a:srgbClr val="3B454A"/>
              </a:solidFill>
              <a:effectLst/>
              <a:latin typeface="campton-bookregular"/>
            </a:endParaRPr>
          </a:p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 motivo de esta celebración, se organizarán decenas de actividades en toda España, muchas de ellas impulsadas por las entidades colaboradoras del Plan de Educación Financiera y disponibles en la página web de Finanzas para Todos.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lema del Día de la Educación Financiera 2026 gira en torno a tres conceptos clave: ahorro, inversión y avance. El ahorro constituye la base para una buena planificación financiera; la inversión permite potenciar el crecimiento del patrimonio a largo plazo; y el avance refleja el progreso hacia objetivos personales y profesionales, contribuyendo al mismo tiempo al desarrollo económico de la sociedad.</a:t>
            </a:r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Más educación financiera significa más conocimiento, mejor planificación y decisiones más responsables. En definitiva, supone dotar a las personas de las herramientas necesarias para desenvolverse en un entorno económico cada vez más complejo, fortalecer su bienestar financiero y construir un futuro con mayores oportunidades.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ahorro constituye uno de los pilares de la educación financiera. Facilita la planificación, fortalece la capacidad de respuesta ante imprevistos y permite alcanzar objetivos sin comprometer la estabilidad económica. Desarrollar el hábito de ahorrar es un paso fundamental para una gestión responsable de las finanzas personales</a:t>
            </a:r>
            <a:r>
              <a:rPr lang="es-ES_tradnl" dirty="0"/>
              <a:t>.</a:t>
            </a:r>
          </a:p>
          <a:p>
            <a:pPr fontAlgn="t"/>
            <a:endParaRPr lang="es-ES_tradnl" dirty="0"/>
          </a:p>
          <a:p>
            <a:endParaRPr lang="es-ES_tradnl" dirty="0"/>
          </a:p>
          <a:p>
            <a:endParaRPr lang="en-US" dirty="0"/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Claves para mejorar el ahorro</a:t>
            </a:r>
          </a:p>
          <a:p>
            <a:pPr fontAlgn="t"/>
            <a:endParaRPr lang="es-E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s-E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Elaborar un presupuesto realista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registrando ingresos y gastos de forma sistemática.</a:t>
            </a:r>
          </a:p>
          <a:p>
            <a:pPr fontAlgn="t"/>
            <a:r>
              <a:rPr lang="es-E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Fijar objetivos de ahorro concretos y alcanzables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tanto a corto como a largo plazo.</a:t>
            </a:r>
          </a:p>
          <a:p>
            <a:pPr fontAlgn="t"/>
            <a:r>
              <a:rPr lang="es-E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Reducir gastos innecesarios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priorizando aquellos que aportan mayor valor y ajustando los consumos prescindibles.</a:t>
            </a:r>
          </a:p>
          <a:p>
            <a:pPr fontAlgn="t"/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Gestionar adecuadamente el presupuesto no consiste únicamente en controlar el gasto, sino en utilizar los recursos de forma eficiente para construir una mayor seguridad financiera y mejorar el bienestar económico personal y familiar.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presupuesto es la herramienta básica de la planificación financiera. Permite conocer de dónde proceden los ingresos, en qué se gasta el dinero y cuánto puede destinarse al ahorro. Llevar un presupuesto ayuda a tomar decisiones más conscientes y alcanzar objetivos financieros con mayor facilidad</a:t>
            </a:r>
            <a:r>
              <a:rPr lang="en-US" dirty="0"/>
              <a:t>. Por lo tanto,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decision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cuanto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ahorrar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tomarse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antes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presupuesto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destinar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ahorro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“lo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B5171-5EEB-618A-757F-9B358E5BD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CA70ED-513C-35C0-13FD-45EC12F4C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C7041E-C53B-D034-91E2-1C17FFF1F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objetivos de ahorro ayudan a transformar deseos en planes de acción. Para ello, es importante establecer metas realistas, cuantificables y adaptadas a la situación financiera de cada persona. Definir un horizonte temporal —corto, medio o largo plazo— facilita calcular cuánto dinero debe reservarse periódicamente y favorece la constancia en el hábito del ahorro.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3233C-6B03-59C7-2607-A7ABDC3C37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06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66E99-0C54-BEFF-71C5-83B44839D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20CCE-C502-8C91-8F42-BAA4EE6BD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A588E-8D8F-FA71-E890-0579FBB3A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recomienda evitar las decisiones impulsivas y dedicar tiempo a comparar, analizar y reflexionar antes de comprar. Cuestionarse si una compra es realmente necesaria ayuda a reducir gastos prescindibles y facilita destinar más recursos a los objetivos financieros importantes.</a:t>
            </a:r>
          </a:p>
          <a:p>
            <a:endParaRPr lang="en-US" dirty="0"/>
          </a:p>
          <a:p>
            <a:r>
              <a:rPr lang="en-US" dirty="0"/>
              <a:t>PUEDES UTILIZAR LAS HERRAMIENTAS DE FINANZAS PARA TODOS RELACIONADAS CON EL AHORRO:</a:t>
            </a:r>
          </a:p>
          <a:p>
            <a:endParaRPr lang="en-US" dirty="0"/>
          </a:p>
          <a:p>
            <a:r>
              <a:rPr lang="es-ES" dirty="0">
                <a:hlinkClick r:id="rId3"/>
              </a:rPr>
              <a:t>Mis ahorros - Finanzas para todos</a:t>
            </a:r>
            <a:endParaRPr lang="es-ES" dirty="0"/>
          </a:p>
          <a:p>
            <a:endParaRPr lang="es-ES" dirty="0"/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herramienta te permite conocer cuánto dinero podrás acumular en un determinado plazo si ahorras mensualmente una cantidad de dinero.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dirty="0" err="1">
                <a:hlinkClick r:id="rId4"/>
              </a:rPr>
              <a:t>Presupuestador</a:t>
            </a:r>
            <a:r>
              <a:rPr lang="es-ES" dirty="0">
                <a:hlinkClick r:id="rId4"/>
              </a:rPr>
              <a:t> - Finanzas para todos</a:t>
            </a:r>
            <a:endParaRPr lang="es-ES" dirty="0"/>
          </a:p>
          <a:p>
            <a:endParaRPr lang="es-ES" dirty="0"/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herramienta te ayudará en la planificación de tu jubilación permitiéndote conocer cuánto dinero podrás obtener al mes y al año, si comienzas a invertir anualmente una determinada cantidad de dinero.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dirty="0">
                <a:hlinkClick r:id="rId5"/>
              </a:rPr>
              <a:t>Mis caprichos - Finanzas para todos</a:t>
            </a:r>
            <a:endParaRPr lang="es-ES" dirty="0"/>
          </a:p>
          <a:p>
            <a:endParaRPr lang="es-ES" dirty="0"/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herramienta permite conocer cuánto se puede ahorrar en un tiempo determinado si eliminamos o reducimos gastos. Introduzca al menos un concepto de gasto y su ahorro mensual. Ten en cuenta que hasta los recortes más pequeños pueden significar grandes ahorros.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dirty="0">
                <a:hlinkClick r:id="rId6"/>
              </a:rPr>
              <a:t>Mis objetivos - Finanzas para todos</a:t>
            </a:r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 herramienta te permite conocer cuánto dinero deberás ahorrar mensualmente para conseguir tus objetivos de capital en un determinado plazo.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¿Está endeudado en exceso?. Calcula tu límite de endeudamiento con esta herramienta. Esta calculadora le permite conocer su nivel de endeudamiento teniendo en cuenta sus ingresos mensuales y el importe de sus deudas (sin contar con la hipoteca).</a:t>
            </a:r>
          </a:p>
          <a:p>
            <a:r>
              <a:rPr lang="es-ES" dirty="0">
                <a:hlinkClick r:id="rId7"/>
              </a:rPr>
              <a:t>Mis deudas - Finanzas para todos</a:t>
            </a:r>
            <a:endParaRPr lang="es-ES" dirty="0"/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Aquí se incluye el concepto de DEUDA. Se puede explicar el contenido de la guía, qué es tener una deuda, distintos tipos de deuda, etc. </a:t>
            </a:r>
          </a:p>
          <a:p>
            <a:r>
              <a:rPr lang="es-ES" dirty="0">
                <a:hlinkClick r:id="rId8"/>
              </a:rPr>
              <a:t>5_endeudamiento.pdf</a:t>
            </a:r>
            <a:endParaRPr lang="es-ES" dirty="0"/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También se pueden consultar las guías sobre Ahorro y objetivos y sobre Presupuesto, que introducen otros conceptos de interés.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dirty="0">
                <a:hlinkClick r:id="rId9"/>
              </a:rPr>
              <a:t>1_consejos_presupuesto_compressed.pdf</a:t>
            </a:r>
            <a:endParaRPr lang="es-ES" dirty="0"/>
          </a:p>
          <a:p>
            <a:r>
              <a:rPr lang="es-ES" dirty="0">
                <a:hlinkClick r:id="rId10"/>
              </a:rPr>
              <a:t>2_consejos_ahorro_objetivos_compressed.pdf</a:t>
            </a:r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E75CB-A8D0-35A3-8A11-C9E2A39F2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21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Invertir consiste en destinar parte de los ahorros a la consecución de objetivos financieros futuros. A diferencia del ahorro, la inversión implica asumir cierto nivel de riesgo con la expectativa de obtener una rentabilidad. Por ello, es importante informarse adecuadamente, comprender las características del producto y elegir inversiones acordes con la situación personal, el horizonte temporal y la capacidad para asumir riesgos.</a:t>
            </a:r>
          </a:p>
          <a:p>
            <a:pPr fontAlgn="t"/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s-ES" dirty="0">
              <a:hlinkClick r:id="rId3"/>
            </a:endParaRPr>
          </a:p>
          <a:p>
            <a:pPr fontAlgn="t"/>
            <a:r>
              <a:rPr lang="es-E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 profundizar en los productos de inversión, se puede recurrir a la guía siguiente:</a:t>
            </a:r>
          </a:p>
          <a:p>
            <a:pPr fontAlgn="t"/>
            <a:endParaRPr lang="es-ES" dirty="0">
              <a:hlinkClick r:id="rId3"/>
            </a:endParaRPr>
          </a:p>
          <a:p>
            <a:pPr fontAlgn="t"/>
            <a:r>
              <a:rPr lang="es-ES" dirty="0">
                <a:hlinkClick r:id="rId3"/>
              </a:rPr>
              <a:t>10_consejos_inversion.pdf</a:t>
            </a:r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Antes de invertir, es importante analizar la situación financiera personal, los objetivos que se persiguen y el plazo disponible para alcanzarlos. Es importante recordar que no existe una inversión adecuada para todo el mundo: cada decisión debe adaptarse a las circunstancias de cada persona, a su perfil de riesgo y a su capacidad para asumir posibles pérdidas.</a:t>
            </a:r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Antes de contratar un producto financiero, conviene dedicar tiempo a informarse y evaluar si realmente se ajusta a nuestras necesidades. Comprender el funcionamiento del producto, analizar si encaja con los objetivos perseguidos y comprobar que la entidad con la que se opera está debidamente autorizada. Una decisión informada es el primer paso para invertir de forma responsable.</a:t>
            </a:r>
          </a:p>
          <a:p>
            <a:pPr fontAlgn="t"/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profundizar más en el mundo de la inversión, la CNMV cuenta con </a:t>
            </a:r>
            <a:r>
              <a:rPr lang="es-E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guias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recursos sobre los principales servicios y productos de inversión y otros temas de interés. Todos estos recursos pueden consultarse en la web de la CNMV:</a:t>
            </a:r>
          </a:p>
          <a:p>
            <a:pPr fontAlgn="t"/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dirty="0">
                <a:hlinkClick r:id="rId3"/>
              </a:rPr>
              <a:t>CNMV - Recursos educativos</a:t>
            </a:r>
            <a:endParaRPr lang="es-ES" dirty="0"/>
          </a:p>
          <a:p>
            <a:endParaRPr lang="es-ES" dirty="0">
              <a:hlinkClick r:id="rId4"/>
            </a:endParaRPr>
          </a:p>
          <a:p>
            <a:r>
              <a:rPr lang="es-E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Como ejemplo de guía, incluimos </a:t>
            </a:r>
            <a:r>
              <a:rPr lang="es-E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" dirty="0">
                <a:hlinkClick r:id="rId4"/>
              </a:rPr>
              <a:t>50PreguntasYRespuestasSobreInversion.pdf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MENSAJES BÁSICOS QUE HAY QUE TRANSMITIR EN EL ÁMBITO DE LA INVERSIÓN:</a:t>
            </a:r>
          </a:p>
          <a:p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s-ES" sz="1200" b="0" i="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Estos contenidos de FXT: diferencia entre ahorro e inversión y ¿para qué invertir?, invertir no es un juego, la importancia de elegir bien y el binomio rentabilidad-riesgo.</a:t>
            </a:r>
          </a:p>
          <a:p>
            <a:endParaRPr lang="es-ES" sz="1200" b="0" i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  <a:p>
            <a:r>
              <a:rPr lang="es-ES" dirty="0">
                <a:hlinkClick r:id="rId5"/>
              </a:rPr>
              <a:t>¿Cómo invertir mi dinero? - Finanzas para todos</a:t>
            </a:r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hlinkClick r:id="rId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avance es la consecuencia de decisiones financieras adoptadas con información, planificación y prudencia. El propio lema del Día de la Educación Financiera 2026 vincula el avance a la consecución de metas personales y profesionales y a la aportación al conjunto de la economía.
</a:t>
            </a:r>
          </a:p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horrar e invertir no son fines en sí mismos, sino herramientas para alcanzar metas personales y profesionales. Disponer de recursos permite planificar proyectos futuros, afrontar decisiones importantes con mayor tranquilidad y mejorar el bienestar financiero a lo largo de la vida. Tener objetivos claros ayuda a dar sentido al esfuerzo de ahorro y a mantener la planificación financiera en el tiempo.</a:t>
            </a:r>
          </a:p>
          <a:p>
            <a:r>
              <a:rPr lang="en-US" dirty="0"/>
              <a:t>
</a:t>
            </a:r>
          </a:p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1C1B3-2D62-C678-B670-AF47A5CB9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8CB20-A686-2EFC-2194-ED535CCF5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850DA-A5DF-D33D-A432-A9EF2169D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s-E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Avanzar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financieramente es tomar decisiones que acercan a las personas a sus objetivos. La planificación, el ahorro y la inversión permiten construir un futuro con mayor seguridad y oportunidades.</a:t>
            </a:r>
          </a:p>
          <a:p>
            <a:pPr fontAlgn="t"/>
            <a:endParaRPr lang="es-E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 avance nos permitirá mejorar nuestro bienestar financiero y, en definitiva, posibilitará la inclusión financiera para una mayor cantidad de personas ya que la educación financiera aporta conocimientos y herramientas para gestionar mejor los recursos y afrontar los retos económicos a lo largo de la vida.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14B22-7C6C-D14F-8437-5D56F8825D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68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Recapitulamos. Ahorrar es el punto de partida: presupuesto, control de gastos y colchón para imprevistos. Invertir es una herramienta de crecimiento a largo plazo, siempre con conocimiento de riesgos. Avanzar es el resultado: metas personales, profesionales y decisiones económicas más responsables. Esta es la contribución de la educación financiera: conocimiento aplicado a la vida.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lema Ahorra. Invierte. Avanza resume un compromiso: que cada persona pueda gestionar mejor sus finanzas, protegerse ante imprevistos, valorar de forma prudente sus alternativas de inversión y avanzar hacia sus metas. La educación financiera no decide por nosotros; nos ayuda a decidir mejor.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0" y="731520"/>
            <a:ext cx="12191695" cy="4937760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Shape 5"/>
          <p:cNvSpPr/>
          <p:nvPr/>
        </p:nvSpPr>
        <p:spPr>
          <a:xfrm>
            <a:off x="0" y="4983480"/>
            <a:ext cx="12191695" cy="685800"/>
          </a:xfrm>
          <a:prstGeom prst="rect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0" name="Shape 8"/>
          <p:cNvSpPr/>
          <p:nvPr/>
        </p:nvSpPr>
        <p:spPr>
          <a:xfrm>
            <a:off x="7726680" y="1097280"/>
            <a:ext cx="3108960" cy="3108960"/>
          </a:xfrm>
          <a:prstGeom prst="arc">
            <a:avLst/>
          </a:prstGeom>
          <a:noFill/>
          <a:ln w="101600">
            <a:solidFill>
              <a:srgbClr val="FFFFFF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6640" y="1920240"/>
            <a:ext cx="914400" cy="914400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3960" y="1188720"/>
            <a:ext cx="1005840" cy="1005840"/>
          </a:xfrm>
          <a:prstGeom prst="rect">
            <a:avLst/>
          </a:prstGeom>
        </p:spPr>
      </p:pic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1452" y="2377440"/>
            <a:ext cx="1005840" cy="10058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746466" y="5042263"/>
            <a:ext cx="6309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s-ES" sz="1500" b="1" noProof="0" dirty="0">
                <a:solidFill>
                  <a:srgbClr val="3B454A"/>
                </a:solidFill>
              </a:rPr>
              <a:t>Un lema para construir bienestar financiero desde decisiones informadas, responsables y sostenibles.</a:t>
            </a:r>
            <a:endParaRPr lang="es-ES" sz="1500" noProof="0" dirty="0"/>
          </a:p>
        </p:txBody>
      </p:sp>
      <p:sp>
        <p:nvSpPr>
          <p:cNvPr id="15" name="Text 10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01</a:t>
            </a:r>
            <a:endParaRPr lang="es-ES" sz="900" noProof="0" dirty="0"/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F0859530-FE54-AAA6-F6BB-C174BA0C57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" y="5764530"/>
            <a:ext cx="3009900" cy="7239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86389FA-1997-AC35-BCD9-882553D0BDC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605ECE-9618-7F9D-3B4E-95F8AE043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218" y="1578573"/>
            <a:ext cx="4852675" cy="2463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5" name="Shape 3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763524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Tres pasos construir tu bienestar financiero</a:t>
            </a:r>
            <a:endParaRPr lang="es-ES" sz="3000" noProof="0" dirty="0"/>
          </a:p>
        </p:txBody>
      </p:sp>
      <p:sp>
        <p:nvSpPr>
          <p:cNvPr id="7" name="Text 5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Para los hogares, personas y empresas.</a:t>
            </a:r>
            <a:endParaRPr lang="es-ES" sz="1400" noProof="0" dirty="0"/>
          </a:p>
        </p:txBody>
      </p:sp>
      <p:sp>
        <p:nvSpPr>
          <p:cNvPr id="8" name="Shape 6"/>
          <p:cNvSpPr/>
          <p:nvPr/>
        </p:nvSpPr>
        <p:spPr>
          <a:xfrm>
            <a:off x="640080" y="2148840"/>
            <a:ext cx="3429000" cy="2514600"/>
          </a:xfrm>
          <a:prstGeom prst="roundRect">
            <a:avLst>
              <a:gd name="adj" fmla="val 5455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84BC3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noProof="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4520" y="2423160"/>
            <a:ext cx="914400" cy="9144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342900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84BC38"/>
                </a:solidFill>
              </a:rPr>
              <a:t>Ahorra</a:t>
            </a:r>
            <a:endParaRPr lang="es-ES" sz="2200" noProof="0" dirty="0"/>
          </a:p>
        </p:txBody>
      </p:sp>
      <p:sp>
        <p:nvSpPr>
          <p:cNvPr id="11" name="Text 8"/>
          <p:cNvSpPr/>
          <p:nvPr/>
        </p:nvSpPr>
        <p:spPr>
          <a:xfrm>
            <a:off x="896112" y="3822192"/>
            <a:ext cx="29260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Construye tu tranquilidad financiera</a:t>
            </a:r>
            <a:endParaRPr lang="es-ES" sz="1400" noProof="0" dirty="0"/>
          </a:p>
        </p:txBody>
      </p:sp>
      <p:sp>
        <p:nvSpPr>
          <p:cNvPr id="12" name="Shape 9"/>
          <p:cNvSpPr/>
          <p:nvPr/>
        </p:nvSpPr>
        <p:spPr>
          <a:xfrm>
            <a:off x="4370832" y="2148840"/>
            <a:ext cx="3429000" cy="2514600"/>
          </a:xfrm>
          <a:prstGeom prst="roundRect">
            <a:avLst>
              <a:gd name="adj" fmla="val 5455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32AEE6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noProof="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5272" y="2423160"/>
            <a:ext cx="914400" cy="9144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53712" y="342900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32AEE6"/>
                </a:solidFill>
              </a:rPr>
              <a:t>Invierte</a:t>
            </a:r>
            <a:endParaRPr lang="es-ES" sz="2200" noProof="0" dirty="0"/>
          </a:p>
        </p:txBody>
      </p:sp>
      <p:sp>
        <p:nvSpPr>
          <p:cNvPr id="15" name="Text 11"/>
          <p:cNvSpPr/>
          <p:nvPr/>
        </p:nvSpPr>
        <p:spPr>
          <a:xfrm>
            <a:off x="4626864" y="3822192"/>
            <a:ext cx="29260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Haz crecer tus recursos económicos </a:t>
            </a:r>
          </a:p>
        </p:txBody>
      </p:sp>
      <p:sp>
        <p:nvSpPr>
          <p:cNvPr id="16" name="Shape 12"/>
          <p:cNvSpPr/>
          <p:nvPr/>
        </p:nvSpPr>
        <p:spPr>
          <a:xfrm>
            <a:off x="8092440" y="2148840"/>
            <a:ext cx="3429000" cy="2514600"/>
          </a:xfrm>
          <a:prstGeom prst="roundRect">
            <a:avLst>
              <a:gd name="adj" fmla="val 5455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ED712E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noProof="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6880" y="24231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75320" y="342900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ED712E"/>
                </a:solidFill>
              </a:rPr>
              <a:t>Avanza</a:t>
            </a:r>
            <a:endParaRPr lang="es-ES" sz="2200" noProof="0" dirty="0"/>
          </a:p>
        </p:txBody>
      </p:sp>
      <p:sp>
        <p:nvSpPr>
          <p:cNvPr id="19" name="Text 14"/>
          <p:cNvSpPr/>
          <p:nvPr/>
        </p:nvSpPr>
        <p:spPr>
          <a:xfrm>
            <a:off x="8348472" y="3822192"/>
            <a:ext cx="29260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Avance hacia tus metas personales y profesionales.</a:t>
            </a:r>
          </a:p>
        </p:txBody>
      </p:sp>
      <p:sp>
        <p:nvSpPr>
          <p:cNvPr id="20" name="Text 15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02</a:t>
            </a:r>
            <a:endParaRPr lang="es-ES" sz="900" noProof="0" dirty="0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DCBAB7DF-5458-6756-50EA-3AB101F2B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" y="5764530"/>
            <a:ext cx="3009900" cy="7239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E7B36D1-E96C-1DD1-6A35-20D54696B1B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5" name="Shape 3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Text 4"/>
          <p:cNvSpPr/>
          <p:nvPr/>
        </p:nvSpPr>
        <p:spPr>
          <a:xfrm>
            <a:off x="640080" y="725805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Importancia de la Educación Financiera</a:t>
            </a:r>
            <a:endParaRPr lang="es-ES" sz="3000" noProof="0" dirty="0"/>
          </a:p>
        </p:txBody>
      </p:sp>
      <p:sp>
        <p:nvSpPr>
          <p:cNvPr id="7" name="Text 5"/>
          <p:cNvSpPr/>
          <p:nvPr/>
        </p:nvSpPr>
        <p:spPr>
          <a:xfrm>
            <a:off x="658368" y="1252290"/>
            <a:ext cx="1077163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fontAlgn="t">
              <a:lnSpc>
                <a:spcPts val="1500"/>
              </a:lnSpc>
              <a:buNone/>
            </a:pPr>
            <a:r>
              <a:rPr lang="es-ES" sz="1400" noProof="0" dirty="0">
                <a:latin typeface="Segoe UI" panose="020B0502040204020203" pitchFamily="34" charset="0"/>
              </a:rPr>
              <a:t>El conocimiento financiero no es un fin en si mismo, sino una herramienta para desenvolverse con mayor seguridad en la vida cotidiana.</a:t>
            </a:r>
          </a:p>
        </p:txBody>
      </p:sp>
      <p:sp>
        <p:nvSpPr>
          <p:cNvPr id="8" name="Shape 6"/>
          <p:cNvSpPr/>
          <p:nvPr/>
        </p:nvSpPr>
        <p:spPr>
          <a:xfrm>
            <a:off x="749808" y="1905089"/>
            <a:ext cx="5120640" cy="2926080"/>
          </a:xfrm>
          <a:prstGeom prst="roundRect">
            <a:avLst>
              <a:gd name="adj" fmla="val 4375"/>
            </a:avLst>
          </a:prstGeom>
          <a:solidFill>
            <a:schemeClr val="accent3">
              <a:lumMod val="40000"/>
              <a:lumOff val="60000"/>
            </a:schemeClr>
          </a:solidFill>
          <a:ln w="1524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9" name="Text 7"/>
          <p:cNvSpPr/>
          <p:nvPr/>
        </p:nvSpPr>
        <p:spPr>
          <a:xfrm>
            <a:off x="960120" y="20574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2000" b="1" noProof="0" dirty="0">
                <a:solidFill>
                  <a:srgbClr val="016A9B"/>
                </a:solidFill>
              </a:rPr>
              <a:t>El Plan de Educación Financiera</a:t>
            </a:r>
            <a:endParaRPr lang="es-ES" sz="2000" noProof="0" dirty="0"/>
          </a:p>
        </p:txBody>
      </p:sp>
      <p:sp>
        <p:nvSpPr>
          <p:cNvPr id="10" name="Text 8"/>
          <p:cNvSpPr/>
          <p:nvPr/>
        </p:nvSpPr>
        <p:spPr>
          <a:xfrm>
            <a:off x="960120" y="2606040"/>
            <a:ext cx="448056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just"/>
            <a:r>
              <a:rPr lang="es-ES" sz="1600" noProof="0" dirty="0">
                <a:solidFill>
                  <a:srgbClr val="3B454A"/>
                </a:solidFill>
              </a:rPr>
              <a:t>Con el  objetivo de mejorar la cultura financiera de la ciudadanía con información y formación útil, neutral y libre de interés comercial.</a:t>
            </a:r>
            <a:endParaRPr lang="es-ES" sz="1600" noProof="0" dirty="0"/>
          </a:p>
        </p:txBody>
      </p:sp>
      <p:sp>
        <p:nvSpPr>
          <p:cNvPr id="11" name="Shape 9"/>
          <p:cNvSpPr/>
          <p:nvPr/>
        </p:nvSpPr>
        <p:spPr>
          <a:xfrm>
            <a:off x="6263640" y="2423160"/>
            <a:ext cx="1005840" cy="1280160"/>
          </a:xfrm>
          <a:prstGeom prst="chevron">
            <a:avLst/>
          </a:prstGeom>
          <a:solidFill>
            <a:srgbClr val="FFCD00"/>
          </a:solidFill>
          <a:ln w="12700">
            <a:solidFill>
              <a:srgbClr val="FFCD00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2" name="Shape 10"/>
          <p:cNvSpPr/>
          <p:nvPr/>
        </p:nvSpPr>
        <p:spPr>
          <a:xfrm>
            <a:off x="7543800" y="1828800"/>
            <a:ext cx="3886200" cy="2926080"/>
          </a:xfrm>
          <a:prstGeom prst="roundRect">
            <a:avLst>
              <a:gd name="adj" fmla="val 4375"/>
            </a:avLst>
          </a:prstGeom>
          <a:solidFill>
            <a:schemeClr val="accent1">
              <a:lumMod val="40000"/>
              <a:lumOff val="60000"/>
            </a:schemeClr>
          </a:solidFill>
          <a:ln w="2286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" name="Text 11"/>
          <p:cNvSpPr/>
          <p:nvPr/>
        </p:nvSpPr>
        <p:spPr>
          <a:xfrm>
            <a:off x="7882128" y="20574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2000" b="1" noProof="0" dirty="0">
                <a:solidFill>
                  <a:srgbClr val="016A9B"/>
                </a:solidFill>
              </a:rPr>
              <a:t>Resultado esperado</a:t>
            </a:r>
            <a:endParaRPr lang="es-ES" sz="2000" noProof="0" dirty="0"/>
          </a:p>
        </p:txBody>
      </p:sp>
      <p:sp>
        <p:nvSpPr>
          <p:cNvPr id="14" name="Text 12"/>
          <p:cNvSpPr/>
          <p:nvPr/>
        </p:nvSpPr>
        <p:spPr>
          <a:xfrm>
            <a:off x="7882128" y="2606040"/>
            <a:ext cx="315468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noProof="0" dirty="0">
                <a:solidFill>
                  <a:srgbClr val="3B454A"/>
                </a:solidFill>
              </a:rPr>
              <a:t>Mayor conocimiento.</a:t>
            </a:r>
            <a:endParaRPr lang="es-ES" sz="16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noProof="0" dirty="0">
                <a:solidFill>
                  <a:srgbClr val="3B454A"/>
                </a:solidFill>
              </a:rPr>
              <a:t>Mejor planificación.</a:t>
            </a:r>
            <a:endParaRPr lang="es-ES" sz="16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noProof="0" dirty="0">
                <a:solidFill>
                  <a:srgbClr val="3B454A"/>
                </a:solidFill>
              </a:rPr>
              <a:t>Decisiones responsables.</a:t>
            </a:r>
            <a:endParaRPr lang="es-ES" sz="1600" noProof="0" dirty="0"/>
          </a:p>
        </p:txBody>
      </p:sp>
      <p:sp>
        <p:nvSpPr>
          <p:cNvPr id="15" name="Text 13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03</a:t>
            </a:r>
            <a:endParaRPr lang="es-ES" sz="900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A600BE2-7AD3-7CC9-5A3A-46BD998645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A660D37B-4008-57E1-F2C5-B65026869C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" y="5764530"/>
            <a:ext cx="30099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¡ Ahorra !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Primer paso para ganar tranquilidad financiera.</a:t>
            </a:r>
            <a:endParaRPr lang="es-ES" sz="1400" noProof="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2960" y="1965960"/>
            <a:ext cx="1188720" cy="11887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240280" y="201168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2400" b="1" noProof="0" dirty="0">
                <a:solidFill>
                  <a:srgbClr val="84BC38"/>
                </a:solidFill>
              </a:rPr>
              <a:t>El ahorro convierte los ingresos de hoy en oportunidades para el futuro</a:t>
            </a:r>
            <a:endParaRPr lang="es-ES" sz="2400" noProof="0" dirty="0"/>
          </a:p>
        </p:txBody>
      </p:sp>
      <p:sp>
        <p:nvSpPr>
          <p:cNvPr id="11" name="Text 8"/>
          <p:cNvSpPr/>
          <p:nvPr/>
        </p:nvSpPr>
        <p:spPr>
          <a:xfrm>
            <a:off x="2240280" y="2697480"/>
            <a:ext cx="521208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noProof="0" dirty="0">
                <a:solidFill>
                  <a:srgbClr val="3B454A"/>
                </a:solidFill>
              </a:rPr>
              <a:t>Permite afrontar imprevistos.</a:t>
            </a:r>
            <a:endParaRPr lang="es-ES" sz="1600" noProof="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noProof="0" dirty="0">
                <a:solidFill>
                  <a:srgbClr val="3B454A"/>
                </a:solidFill>
              </a:rPr>
              <a:t>Ayuda a preparar decisiones futuras.</a:t>
            </a:r>
            <a:endParaRPr lang="es-ES" sz="1600" noProof="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noProof="0" dirty="0">
                <a:solidFill>
                  <a:srgbClr val="3B454A"/>
                </a:solidFill>
              </a:rPr>
              <a:t>Da margen para elegir sin depender del endeudamiento.</a:t>
            </a:r>
            <a:endParaRPr lang="es-ES" sz="1600" noProof="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noProof="0" dirty="0">
                <a:solidFill>
                  <a:srgbClr val="3B454A"/>
                </a:solidFill>
              </a:rPr>
              <a:t>Facilita objetivos a corto, medio y largo plazo.</a:t>
            </a:r>
            <a:endParaRPr lang="es-ES" sz="1600" noProof="0" dirty="0"/>
          </a:p>
        </p:txBody>
      </p:sp>
      <p:sp>
        <p:nvSpPr>
          <p:cNvPr id="12" name="Shape 9"/>
          <p:cNvSpPr/>
          <p:nvPr/>
        </p:nvSpPr>
        <p:spPr>
          <a:xfrm>
            <a:off x="7909560" y="1874520"/>
            <a:ext cx="3611880" cy="3246120"/>
          </a:xfrm>
          <a:prstGeom prst="roundRect">
            <a:avLst>
              <a:gd name="adj" fmla="val 4507"/>
            </a:avLst>
          </a:prstGeom>
          <a:solidFill>
            <a:srgbClr val="84BC38">
              <a:alpha val="92000"/>
            </a:srgbClr>
          </a:solidFill>
          <a:ln w="12700">
            <a:solidFill>
              <a:srgbClr val="84BC38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" name="Text 10"/>
          <p:cNvSpPr/>
          <p:nvPr/>
        </p:nvSpPr>
        <p:spPr>
          <a:xfrm>
            <a:off x="8275320" y="2331720"/>
            <a:ext cx="28803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s-ES" sz="1900" b="1" noProof="0" dirty="0">
                <a:solidFill>
                  <a:srgbClr val="FFFFFF"/>
                </a:solidFill>
              </a:rPr>
              <a:t>“Ahorra hoy para decidir con más libertad mañana”</a:t>
            </a:r>
            <a:endParaRPr lang="es-ES" sz="1900" noProof="0" dirty="0"/>
          </a:p>
        </p:txBody>
      </p:sp>
      <p:sp>
        <p:nvSpPr>
          <p:cNvPr id="14" name="Text 11"/>
          <p:cNvSpPr/>
          <p:nvPr/>
        </p:nvSpPr>
        <p:spPr>
          <a:xfrm>
            <a:off x="8275320" y="33375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800" b="1" noProof="0" dirty="0">
                <a:solidFill>
                  <a:srgbClr val="FFFFFF"/>
                </a:solidFill>
              </a:rPr>
              <a:t>Ingresos – Gastos = Ahorro</a:t>
            </a:r>
            <a:endParaRPr lang="es-ES" sz="1800" noProof="0" dirty="0"/>
          </a:p>
        </p:txBody>
      </p:sp>
      <p:sp>
        <p:nvSpPr>
          <p:cNvPr id="16" name="Text 12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04</a:t>
            </a:r>
            <a:endParaRPr lang="es-ES" sz="900" noProof="0" dirty="0"/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60CECC66-7421-C658-4671-3450BC0D3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740" y="5784013"/>
            <a:ext cx="3009900" cy="7239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78D54A5-1842-0A6D-A754-83E19FE639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3" name="Text 1"/>
          <p:cNvSpPr/>
          <p:nvPr/>
        </p:nvSpPr>
        <p:spPr>
          <a:xfrm>
            <a:off x="411480" y="23774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s-ES" sz="1400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Claves para mejorar el ahorro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s-ES" sz="1400" noProof="0" dirty="0"/>
              <a:t>Hábitos para conseguir tus objetivos</a:t>
            </a:r>
            <a:r>
              <a:rPr lang="es-ES" sz="1400" noProof="0" dirty="0">
                <a:solidFill>
                  <a:srgbClr val="3B454A"/>
                </a:solidFill>
              </a:rPr>
              <a:t>.</a:t>
            </a:r>
            <a:endParaRPr lang="es-ES" sz="1400" noProof="0" dirty="0"/>
          </a:p>
        </p:txBody>
      </p:sp>
      <p:sp>
        <p:nvSpPr>
          <p:cNvPr id="9" name="Shape 7"/>
          <p:cNvSpPr/>
          <p:nvPr/>
        </p:nvSpPr>
        <p:spPr>
          <a:xfrm>
            <a:off x="731520" y="1993392"/>
            <a:ext cx="2971800" cy="25603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0" name="Text 8"/>
          <p:cNvSpPr/>
          <p:nvPr/>
        </p:nvSpPr>
        <p:spPr>
          <a:xfrm>
            <a:off x="969264" y="2240279"/>
            <a:ext cx="2487168" cy="16173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 noProof="0" dirty="0">
                <a:solidFill>
                  <a:schemeClr val="accent1"/>
                </a:solidFill>
              </a:rPr>
              <a:t>Elaboración de un presupuesto</a:t>
            </a:r>
            <a:endParaRPr lang="es-ES" sz="2400" noProof="0" dirty="0">
              <a:solidFill>
                <a:schemeClr val="accent1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160520" y="1993392"/>
            <a:ext cx="2834640" cy="2560320"/>
          </a:xfrm>
          <a:prstGeom prst="roundRect">
            <a:avLst>
              <a:gd name="adj" fmla="val 6429"/>
            </a:avLst>
          </a:prstGeom>
          <a:solidFill>
            <a:srgbClr val="FFCD00"/>
          </a:solidFill>
          <a:ln w="127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5" name="Text 13"/>
          <p:cNvSpPr/>
          <p:nvPr/>
        </p:nvSpPr>
        <p:spPr>
          <a:xfrm>
            <a:off x="4457700" y="2910929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 noProof="0" dirty="0">
                <a:solidFill>
                  <a:schemeClr val="accent6">
                    <a:lumMod val="75000"/>
                  </a:schemeClr>
                </a:solidFill>
              </a:rPr>
              <a:t>Objetivos de Ahorro realistas</a:t>
            </a:r>
            <a:endParaRPr lang="es-ES" sz="2400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452360" y="1993392"/>
            <a:ext cx="3383280" cy="2560319"/>
          </a:xfrm>
          <a:prstGeom prst="roundRect">
            <a:avLst>
              <a:gd name="adj" fmla="val 4590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9" name="Text 16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05</a:t>
            </a:r>
            <a:endParaRPr lang="es-ES" sz="900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E2CA02ED-9171-9E5B-77EB-E26F608C15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BEF55DA-ADF7-1776-CBED-8D32B2D46E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930" y="5739563"/>
            <a:ext cx="3009900" cy="723900"/>
          </a:xfrm>
          <a:prstGeom prst="rect">
            <a:avLst/>
          </a:prstGeom>
        </p:spPr>
      </p:pic>
      <p:sp>
        <p:nvSpPr>
          <p:cNvPr id="23" name="Text 13">
            <a:extLst>
              <a:ext uri="{FF2B5EF4-FFF2-40B4-BE49-F238E27FC236}">
                <a16:creationId xmlns:a16="http://schemas.microsoft.com/office/drawing/2014/main" id="{FDC2A7F3-A560-10C5-90A9-57E576B62B85}"/>
              </a:ext>
            </a:extLst>
          </p:cNvPr>
          <p:cNvSpPr/>
          <p:nvPr/>
        </p:nvSpPr>
        <p:spPr>
          <a:xfrm>
            <a:off x="7939087" y="283635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 noProof="0" dirty="0">
                <a:solidFill>
                  <a:schemeClr val="accent2"/>
                </a:solidFill>
              </a:rPr>
              <a:t>Reducción de gastos innecesarios</a:t>
            </a:r>
            <a:endParaRPr lang="es-ES" sz="2400" noProof="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3" name="Text 1"/>
          <p:cNvSpPr/>
          <p:nvPr/>
        </p:nvSpPr>
        <p:spPr>
          <a:xfrm>
            <a:off x="411480" y="23774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s-ES" sz="1400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Presupuesto: la herramienta del ahorro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Todo Ahorro comienza con un presupuesto.</a:t>
            </a:r>
            <a:endParaRPr lang="es-ES" sz="1400" noProof="0" dirty="0"/>
          </a:p>
        </p:txBody>
      </p:sp>
      <p:sp>
        <p:nvSpPr>
          <p:cNvPr id="13" name="Shape 10"/>
          <p:cNvSpPr/>
          <p:nvPr/>
        </p:nvSpPr>
        <p:spPr>
          <a:xfrm>
            <a:off x="7635240" y="2168891"/>
            <a:ext cx="4160520" cy="2082265"/>
          </a:xfrm>
          <a:prstGeom prst="roundRect">
            <a:avLst>
              <a:gd name="adj" fmla="val 5660"/>
            </a:avLst>
          </a:prstGeom>
          <a:solidFill>
            <a:srgbClr val="F6FAFC"/>
          </a:solidFill>
          <a:ln w="1905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4" name="Text 11"/>
          <p:cNvSpPr/>
          <p:nvPr/>
        </p:nvSpPr>
        <p:spPr>
          <a:xfrm>
            <a:off x="8275320" y="246888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3200" b="1" noProof="0" dirty="0">
                <a:solidFill>
                  <a:srgbClr val="016A9B"/>
                </a:solidFill>
              </a:rPr>
              <a:t>Distribución</a:t>
            </a:r>
            <a:r>
              <a:rPr lang="es-ES" sz="1800" b="1" noProof="0" dirty="0">
                <a:solidFill>
                  <a:srgbClr val="016A9B"/>
                </a:solidFill>
              </a:rPr>
              <a:t> </a:t>
            </a:r>
            <a:endParaRPr lang="es-ES" sz="1800" noProof="0" dirty="0"/>
          </a:p>
        </p:txBody>
      </p:sp>
      <p:sp>
        <p:nvSpPr>
          <p:cNvPr id="15" name="Text 12"/>
          <p:cNvSpPr/>
          <p:nvPr/>
        </p:nvSpPr>
        <p:spPr>
          <a:xfrm>
            <a:off x="8275320" y="297180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900" b="1" noProof="0" dirty="0">
                <a:solidFill>
                  <a:srgbClr val="3B454A"/>
                </a:solidFill>
              </a:rPr>
              <a:t>Gastos necesarios</a:t>
            </a:r>
            <a:endParaRPr lang="es-ES" sz="1900" noProof="0" dirty="0"/>
          </a:p>
          <a:p>
            <a:pPr marL="0" indent="0" algn="ctr">
              <a:buNone/>
            </a:pPr>
            <a:r>
              <a:rPr lang="es-ES" sz="1900" b="1" noProof="0" dirty="0">
                <a:solidFill>
                  <a:srgbClr val="3B454A"/>
                </a:solidFill>
              </a:rPr>
              <a:t>Gastos opcionales</a:t>
            </a:r>
            <a:endParaRPr lang="es-ES" sz="1900" noProof="0" dirty="0"/>
          </a:p>
          <a:p>
            <a:pPr marL="0" indent="0" algn="ctr">
              <a:buNone/>
            </a:pPr>
            <a:r>
              <a:rPr lang="es-ES" sz="1900" b="1" noProof="0" dirty="0">
                <a:solidFill>
                  <a:srgbClr val="3B454A"/>
                </a:solidFill>
              </a:rPr>
              <a:t>Ahorro</a:t>
            </a:r>
            <a:endParaRPr lang="es-ES" sz="1900" noProof="0" dirty="0"/>
          </a:p>
        </p:txBody>
      </p:sp>
      <p:sp>
        <p:nvSpPr>
          <p:cNvPr id="17" name="Text 13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06</a:t>
            </a:r>
            <a:endParaRPr lang="es-ES" sz="900" noProof="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8FBF676-04BC-11B1-1D22-D5B26F8D2E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F48DCF0-02EA-BFE2-A09A-E8639F86A9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675" y="5789093"/>
            <a:ext cx="3009900" cy="723900"/>
          </a:xfrm>
          <a:prstGeom prst="rect">
            <a:avLst/>
          </a:prstGeom>
        </p:spPr>
      </p:pic>
      <p:sp>
        <p:nvSpPr>
          <p:cNvPr id="5" name="Shape 6">
            <a:extLst>
              <a:ext uri="{FF2B5EF4-FFF2-40B4-BE49-F238E27FC236}">
                <a16:creationId xmlns:a16="http://schemas.microsoft.com/office/drawing/2014/main" id="{60A31A50-F636-04C2-2645-849E97ACF241}"/>
              </a:ext>
            </a:extLst>
          </p:cNvPr>
          <p:cNvSpPr/>
          <p:nvPr/>
        </p:nvSpPr>
        <p:spPr>
          <a:xfrm>
            <a:off x="640080" y="2168892"/>
            <a:ext cx="4493394" cy="2082265"/>
          </a:xfrm>
          <a:prstGeom prst="roundRect">
            <a:avLst>
              <a:gd name="adj" fmla="val 4375"/>
            </a:avLst>
          </a:prstGeom>
          <a:solidFill>
            <a:schemeClr val="accent2">
              <a:lumMod val="20000"/>
              <a:lumOff val="80000"/>
            </a:schemeClr>
          </a:solidFill>
          <a:ln w="15240">
            <a:solidFill>
              <a:schemeClr val="tx2">
                <a:lumMod val="75000"/>
                <a:lumOff val="25000"/>
              </a:schemeClr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D0439DD-CAD9-C614-07D3-4FEFAB4AC7A9}"/>
              </a:ext>
            </a:extLst>
          </p:cNvPr>
          <p:cNvSpPr txBox="1"/>
          <p:nvPr/>
        </p:nvSpPr>
        <p:spPr>
          <a:xfrm>
            <a:off x="1664769" y="2906578"/>
            <a:ext cx="224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noProof="0" dirty="0">
                <a:solidFill>
                  <a:schemeClr val="accent6">
                    <a:lumMod val="75000"/>
                  </a:schemeClr>
                </a:solidFill>
              </a:rPr>
              <a:t>Ingresos</a:t>
            </a: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1E4702DA-E7F5-730D-71CE-4A2B3950AE4C}"/>
              </a:ext>
            </a:extLst>
          </p:cNvPr>
          <p:cNvSpPr/>
          <p:nvPr/>
        </p:nvSpPr>
        <p:spPr>
          <a:xfrm>
            <a:off x="6158163" y="2569943"/>
            <a:ext cx="1005840" cy="1280160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FFCD00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684C-084C-11FB-1638-6F6EE899C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0BBC134-49EC-2AA6-A677-A6ACACD8BC72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234F6AA-4D7B-0EBC-4A9B-434173CC117E}"/>
              </a:ext>
            </a:extLst>
          </p:cNvPr>
          <p:cNvSpPr/>
          <p:nvPr/>
        </p:nvSpPr>
        <p:spPr>
          <a:xfrm>
            <a:off x="411480" y="23774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s-ES" sz="14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35D9A2B-BF37-9C70-342A-FAF970E7A08D}"/>
              </a:ext>
            </a:extLst>
          </p:cNvPr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C63CCF6-1C24-F8AD-9188-227D39F6DC7F}"/>
              </a:ext>
            </a:extLst>
          </p:cNvPr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Pon nombre a tu ahorro</a:t>
            </a:r>
            <a:endParaRPr lang="es-ES" sz="3000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5102EF8-8264-250D-5CC4-368AFA47AAA4}"/>
              </a:ext>
            </a:extLst>
          </p:cNvPr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fontAlgn="t">
              <a:lnSpc>
                <a:spcPts val="1500"/>
              </a:lnSpc>
              <a:buNone/>
            </a:pPr>
            <a:r>
              <a:rPr lang="es-ES" sz="1600" noProof="0" dirty="0"/>
              <a:t>Ahorrar es más fácil cuando tienes una meta concreta.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F6F4BE54-2AFD-8388-1072-FC3EC35E21E5}"/>
              </a:ext>
            </a:extLst>
          </p:cNvPr>
          <p:cNvSpPr/>
          <p:nvPr/>
        </p:nvSpPr>
        <p:spPr>
          <a:xfrm>
            <a:off x="1386198" y="1993392"/>
            <a:ext cx="2971800" cy="25603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EDBEA56-DF58-B297-7C44-5E59DA377725}"/>
              </a:ext>
            </a:extLst>
          </p:cNvPr>
          <p:cNvSpPr/>
          <p:nvPr/>
        </p:nvSpPr>
        <p:spPr>
          <a:xfrm>
            <a:off x="1545336" y="2494806"/>
            <a:ext cx="2487168" cy="16173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 noProof="0" dirty="0">
                <a:solidFill>
                  <a:schemeClr val="accent1"/>
                </a:solidFill>
              </a:rPr>
              <a:t>Antes de ahorrar, pregúntate sobre el objetivo a conseguir</a:t>
            </a:r>
            <a:endParaRPr lang="es-ES" sz="2400" noProof="0" dirty="0">
              <a:solidFill>
                <a:schemeClr val="accent1"/>
              </a:solidFill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8E343666-DFF4-A34B-E28C-6F5D8B04F550}"/>
              </a:ext>
            </a:extLst>
          </p:cNvPr>
          <p:cNvSpPr/>
          <p:nvPr/>
        </p:nvSpPr>
        <p:spPr>
          <a:xfrm>
            <a:off x="7474820" y="1993392"/>
            <a:ext cx="2834640" cy="2560320"/>
          </a:xfrm>
          <a:prstGeom prst="roundRect">
            <a:avLst>
              <a:gd name="adj" fmla="val 6429"/>
            </a:avLst>
          </a:prstGeom>
          <a:solidFill>
            <a:srgbClr val="FFCD00"/>
          </a:solidFill>
          <a:ln w="1270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6355A8C-378C-6AD5-35C0-F1054703562B}"/>
              </a:ext>
            </a:extLst>
          </p:cNvPr>
          <p:cNvSpPr/>
          <p:nvPr/>
        </p:nvSpPr>
        <p:spPr>
          <a:xfrm>
            <a:off x="7840580" y="3074879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400" b="1" noProof="0" dirty="0">
                <a:solidFill>
                  <a:schemeClr val="accent6">
                    <a:lumMod val="75000"/>
                  </a:schemeClr>
                </a:solidFill>
              </a:rPr>
              <a:t>Objetivos de ahorro a corto, medio y largo plazo</a:t>
            </a:r>
            <a:endParaRPr lang="es-ES" sz="2400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2663A0F-2F7A-9087-65F8-A48113E9576A}"/>
              </a:ext>
            </a:extLst>
          </p:cNvPr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05</a:t>
            </a:r>
            <a:endParaRPr lang="es-ES" sz="900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E4B2296-9E2A-11E3-0260-D75BA339B0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CB517E5-8DB2-4EA5-A994-11958575BF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930" y="5739563"/>
            <a:ext cx="30099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74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2D55F-9E7C-3136-CBBF-399DD0936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9A388DD-1CCD-B800-CCD0-889E265BF511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34B4B9-B0D5-DBD7-4D82-F5DBE0FA1FDC}"/>
              </a:ext>
            </a:extLst>
          </p:cNvPr>
          <p:cNvSpPr/>
          <p:nvPr/>
        </p:nvSpPr>
        <p:spPr>
          <a:xfrm>
            <a:off x="411480" y="23774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s-ES" sz="14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80E1101-2E5B-83AC-12D3-0CB9A05C3B4C}"/>
              </a:ext>
            </a:extLst>
          </p:cNvPr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F31712F-7E88-BFBC-FE80-827DBECA3E35}"/>
              </a:ext>
            </a:extLst>
          </p:cNvPr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Prioriza lo que realmente importa</a:t>
            </a:r>
            <a:endParaRPr lang="es-ES" sz="3000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724201F-4D0A-50A1-6521-4937476DF923}"/>
              </a:ext>
            </a:extLst>
          </p:cNvPr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fontAlgn="t">
              <a:lnSpc>
                <a:spcPts val="1500"/>
              </a:lnSpc>
              <a:buNone/>
            </a:pPr>
            <a:r>
              <a:rPr lang="es-ES" sz="1600" noProof="0" dirty="0"/>
              <a:t>No todos los gastos tienen la misma importancia.</a:t>
            </a: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ABBEA6D6-A4A7-1067-70AB-6557877FF330}"/>
              </a:ext>
            </a:extLst>
          </p:cNvPr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05</a:t>
            </a:r>
            <a:endParaRPr lang="es-ES" sz="900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31ADC29-85C8-804D-41CA-84F32E396B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909E6E2-6B09-BE1E-9059-0C44D59C8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930" y="5739563"/>
            <a:ext cx="3009900" cy="723900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B7B4379F-9B4A-B45F-C971-1159D86C7B73}"/>
              </a:ext>
            </a:extLst>
          </p:cNvPr>
          <p:cNvSpPr/>
          <p:nvPr/>
        </p:nvSpPr>
        <p:spPr>
          <a:xfrm>
            <a:off x="1003994" y="2267811"/>
            <a:ext cx="3374136" cy="220063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noProof="0" dirty="0">
                <a:solidFill>
                  <a:schemeClr val="accent6">
                    <a:lumMod val="75000"/>
                  </a:schemeClr>
                </a:solidFill>
              </a:rPr>
              <a:t>Pequeños gastos repetidos pueden tener un gran impacto</a:t>
            </a:r>
            <a:endParaRPr lang="es-ES" sz="2000" noProof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s-ES" noProof="0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7B3082F-6535-F612-063B-7F83B4932AD3}"/>
              </a:ext>
            </a:extLst>
          </p:cNvPr>
          <p:cNvSpPr/>
          <p:nvPr/>
        </p:nvSpPr>
        <p:spPr>
          <a:xfrm>
            <a:off x="6482373" y="2359352"/>
            <a:ext cx="3374136" cy="220063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noProof="0" dirty="0">
                <a:solidFill>
                  <a:schemeClr val="accent2"/>
                </a:solidFill>
              </a:rPr>
              <a:t>Pequeños gastos repetidos pueden tener un gran impacto</a:t>
            </a:r>
            <a:endParaRPr lang="es-ES" sz="2000" noProof="0" dirty="0">
              <a:solidFill>
                <a:schemeClr val="accent2"/>
              </a:solidFill>
            </a:endParaRPr>
          </a:p>
          <a:p>
            <a:pPr algn="ctr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99280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¡ Invierte !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Invertir es comprometer parte del ahorro con un objetivo y un horizonte.</a:t>
            </a:r>
            <a:endParaRPr lang="es-ES" sz="1400" noProof="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2011680"/>
            <a:ext cx="1234440" cy="12344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331720" y="19659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2400" b="1" noProof="0" dirty="0">
                <a:solidFill>
                  <a:srgbClr val="32AEE6"/>
                </a:solidFill>
              </a:rPr>
              <a:t>Canaliza el Ahorro hacia la </a:t>
            </a:r>
            <a:r>
              <a:rPr lang="es-ES" sz="2400" b="1" dirty="0">
                <a:solidFill>
                  <a:srgbClr val="32AEE6"/>
                </a:solidFill>
              </a:rPr>
              <a:t>i</a:t>
            </a:r>
            <a:r>
              <a:rPr lang="es-ES" sz="2400" b="1" noProof="0" dirty="0" err="1">
                <a:solidFill>
                  <a:srgbClr val="32AEE6"/>
                </a:solidFill>
              </a:rPr>
              <a:t>nversión</a:t>
            </a:r>
            <a:r>
              <a:rPr lang="es-ES" sz="2400" b="1" noProof="0" dirty="0">
                <a:solidFill>
                  <a:srgbClr val="32AEE6"/>
                </a:solidFill>
              </a:rPr>
              <a:t>.</a:t>
            </a:r>
            <a:endParaRPr lang="es-ES" sz="2400" noProof="0" dirty="0"/>
          </a:p>
        </p:txBody>
      </p:sp>
      <p:sp>
        <p:nvSpPr>
          <p:cNvPr id="11" name="Text 8"/>
          <p:cNvSpPr/>
          <p:nvPr/>
        </p:nvSpPr>
        <p:spPr>
          <a:xfrm>
            <a:off x="2331720" y="2606040"/>
            <a:ext cx="5394960" cy="2057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noProof="0" dirty="0">
                <a:solidFill>
                  <a:srgbClr val="3B454A"/>
                </a:solidFill>
              </a:rPr>
              <a:t>Invertir implica esperanza de rentabilidad, pero con riesgo.</a:t>
            </a:r>
            <a:endParaRPr lang="es-ES" sz="15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noProof="0" dirty="0">
                <a:solidFill>
                  <a:srgbClr val="3B454A"/>
                </a:solidFill>
              </a:rPr>
              <a:t>La inversión puede ayudar a conseguir objetivos financieros cuando se hace de forma responsable.</a:t>
            </a:r>
            <a:endParaRPr lang="es-ES" sz="15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noProof="0" dirty="0">
                <a:solidFill>
                  <a:srgbClr val="3B454A"/>
                </a:solidFill>
              </a:rPr>
              <a:t>Toda inversión debe adaptarse a tu perfil de riesgo.</a:t>
            </a:r>
            <a:endParaRPr lang="es-ES" sz="1500" noProof="0" dirty="0"/>
          </a:p>
        </p:txBody>
      </p:sp>
      <p:sp>
        <p:nvSpPr>
          <p:cNvPr id="12" name="Shape 9"/>
          <p:cNvSpPr/>
          <p:nvPr/>
        </p:nvSpPr>
        <p:spPr>
          <a:xfrm>
            <a:off x="8138160" y="1828800"/>
            <a:ext cx="3291840" cy="3246120"/>
          </a:xfrm>
          <a:prstGeom prst="roundRect">
            <a:avLst>
              <a:gd name="adj" fmla="val 4507"/>
            </a:avLst>
          </a:prstGeom>
          <a:solidFill>
            <a:srgbClr val="32AEE6"/>
          </a:solidFill>
          <a:ln w="12700">
            <a:solidFill>
              <a:srgbClr val="32AEE6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" name="Text 10"/>
          <p:cNvSpPr/>
          <p:nvPr/>
        </p:nvSpPr>
        <p:spPr>
          <a:xfrm>
            <a:off x="8412480" y="22219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 noProof="0" dirty="0">
                <a:solidFill>
                  <a:srgbClr val="FFFFFF"/>
                </a:solidFill>
              </a:rPr>
              <a:t>Regla fundamental</a:t>
            </a:r>
            <a:endParaRPr lang="es-ES" sz="1600" noProof="0" dirty="0"/>
          </a:p>
        </p:txBody>
      </p:sp>
      <p:sp>
        <p:nvSpPr>
          <p:cNvPr id="14" name="Text 11"/>
          <p:cNvSpPr/>
          <p:nvPr/>
        </p:nvSpPr>
        <p:spPr>
          <a:xfrm>
            <a:off x="8458200" y="2816352"/>
            <a:ext cx="265176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FFFFFF"/>
                </a:solidFill>
              </a:rPr>
              <a:t>Nunca inviertas en un producto que no comprendes.</a:t>
            </a:r>
            <a:endParaRPr lang="es-ES" sz="2200" noProof="0" dirty="0"/>
          </a:p>
        </p:txBody>
      </p:sp>
      <p:sp>
        <p:nvSpPr>
          <p:cNvPr id="16" name="Text 12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07</a:t>
            </a:r>
            <a:endParaRPr lang="es-ES" sz="900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30A00CA-A69A-71D7-2A4D-17670C6C02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BFAA0B9E-2BE3-6AAD-ABDB-F1BB8BB239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3970" y="5745480"/>
            <a:ext cx="30099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Decisión de Inversión 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Existen diferentes tipos de perfiles de Riesgo </a:t>
            </a:r>
            <a:endParaRPr lang="es-ES" sz="1400" noProof="0" dirty="0"/>
          </a:p>
        </p:txBody>
      </p:sp>
      <p:sp>
        <p:nvSpPr>
          <p:cNvPr id="22" name="Text 19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08</a:t>
            </a:r>
            <a:endParaRPr lang="es-ES" sz="900" noProof="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AC0E2CD4-7727-CFFB-CC36-C93428A36A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288AE798-AE95-1B98-1A38-696BAB5AC9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3970" y="5837682"/>
            <a:ext cx="3009900" cy="723900"/>
          </a:xfrm>
          <a:prstGeom prst="rect">
            <a:avLst/>
          </a:prstGeom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D4474566-5E82-E674-A68B-D8C2659B0148}"/>
              </a:ext>
            </a:extLst>
          </p:cNvPr>
          <p:cNvSpPr/>
          <p:nvPr/>
        </p:nvSpPr>
        <p:spPr>
          <a:xfrm>
            <a:off x="1003994" y="2267810"/>
            <a:ext cx="3374136" cy="31637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noProof="0" dirty="0">
                <a:solidFill>
                  <a:schemeClr val="accent6">
                    <a:lumMod val="75000"/>
                  </a:schemeClr>
                </a:solidFill>
              </a:rPr>
              <a:t>Situación Personal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6">
                    <a:lumMod val="75000"/>
                  </a:schemeClr>
                </a:solidFill>
              </a:rPr>
              <a:t>  Ingresos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6">
                    <a:lumMod val="75000"/>
                  </a:schemeClr>
                </a:solidFill>
              </a:rPr>
              <a:t>   Ahorros     disponibles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6">
                    <a:lumMod val="75000"/>
                  </a:schemeClr>
                </a:solidFill>
              </a:rPr>
              <a:t>Estabilidad financiera</a:t>
            </a:r>
            <a:endParaRPr lang="es-ES" sz="2000" noProof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s-ES" noProof="0" dirty="0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3488D16C-A808-ECD7-4879-2936A3209EE6}"/>
              </a:ext>
            </a:extLst>
          </p:cNvPr>
          <p:cNvSpPr/>
          <p:nvPr/>
        </p:nvSpPr>
        <p:spPr>
          <a:xfrm>
            <a:off x="4588442" y="2313272"/>
            <a:ext cx="3374136" cy="31637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noProof="0" dirty="0">
                <a:solidFill>
                  <a:schemeClr val="accent2"/>
                </a:solidFill>
              </a:rPr>
              <a:t>Perfil de Riesgo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2"/>
                </a:solidFill>
              </a:rPr>
              <a:t>Conservador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2"/>
                </a:solidFill>
              </a:rPr>
              <a:t>Moderado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2"/>
                </a:solidFill>
              </a:rPr>
              <a:t>Dinámico</a:t>
            </a:r>
          </a:p>
          <a:p>
            <a:pPr algn="ctr"/>
            <a:endParaRPr lang="es-ES" noProof="0" dirty="0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937994D3-89E5-926F-9101-B6E65FB8B733}"/>
              </a:ext>
            </a:extLst>
          </p:cNvPr>
          <p:cNvSpPr/>
          <p:nvPr/>
        </p:nvSpPr>
        <p:spPr>
          <a:xfrm>
            <a:off x="8421624" y="2313272"/>
            <a:ext cx="3374136" cy="31637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noProof="0" dirty="0">
                <a:solidFill>
                  <a:schemeClr val="accent1"/>
                </a:solidFill>
              </a:rPr>
              <a:t>Horizonte temporal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1"/>
                </a:solidFill>
              </a:rPr>
              <a:t>Corto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1"/>
                </a:solidFill>
              </a:rPr>
              <a:t>Medio</a:t>
            </a:r>
          </a:p>
          <a:p>
            <a:pPr marL="342900" indent="-342900" algn="ctr">
              <a:buFontTx/>
              <a:buChar char="-"/>
            </a:pPr>
            <a:r>
              <a:rPr lang="es-ES" sz="2000" b="1" noProof="0" dirty="0">
                <a:solidFill>
                  <a:schemeClr val="accent1"/>
                </a:solidFill>
              </a:rPr>
              <a:t>Largo</a:t>
            </a:r>
            <a:endParaRPr lang="es-ES" sz="2000" noProof="0" dirty="0">
              <a:solidFill>
                <a:schemeClr val="accent1"/>
              </a:solidFill>
            </a:endParaRPr>
          </a:p>
          <a:p>
            <a:pPr algn="ctr"/>
            <a:endParaRPr lang="es-ES" noProof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Antes de invertir: tres comprobaciones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Una inversión responsable empieza antes de firmar o contratar.</a:t>
            </a:r>
            <a:endParaRPr lang="es-ES" sz="1400" noProof="0" dirty="0"/>
          </a:p>
        </p:txBody>
      </p:sp>
      <p:sp>
        <p:nvSpPr>
          <p:cNvPr id="9" name="Shape 7"/>
          <p:cNvSpPr/>
          <p:nvPr/>
        </p:nvSpPr>
        <p:spPr>
          <a:xfrm>
            <a:off x="685800" y="1874520"/>
            <a:ext cx="3246120" cy="2971800"/>
          </a:xfrm>
          <a:prstGeom prst="roundRect">
            <a:avLst>
              <a:gd name="adj" fmla="val 4923"/>
            </a:avLst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0" name="Shape 8"/>
          <p:cNvSpPr/>
          <p:nvPr/>
        </p:nvSpPr>
        <p:spPr>
          <a:xfrm>
            <a:off x="914400" y="214884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1" name="Text 9"/>
          <p:cNvSpPr/>
          <p:nvPr/>
        </p:nvSpPr>
        <p:spPr>
          <a:xfrm>
            <a:off x="914400" y="2258568"/>
            <a:ext cx="566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400" b="1" noProof="0" dirty="0">
                <a:solidFill>
                  <a:srgbClr val="016A9B"/>
                </a:solidFill>
              </a:rPr>
              <a:t>1</a:t>
            </a:r>
            <a:endParaRPr lang="es-ES" sz="1400" noProof="0" dirty="0"/>
          </a:p>
        </p:txBody>
      </p:sp>
      <p:sp>
        <p:nvSpPr>
          <p:cNvPr id="12" name="Text 10"/>
          <p:cNvSpPr/>
          <p:nvPr/>
        </p:nvSpPr>
        <p:spPr>
          <a:xfrm>
            <a:off x="960120" y="2907792"/>
            <a:ext cx="2697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s-ES" sz="1800" b="1" noProof="0" dirty="0">
                <a:solidFill>
                  <a:srgbClr val="FFFFFF"/>
                </a:solidFill>
              </a:rPr>
              <a:t>¿Entiendo el producto?</a:t>
            </a:r>
            <a:endParaRPr lang="es-ES" sz="1800" noProof="0" dirty="0"/>
          </a:p>
        </p:txBody>
      </p:sp>
      <p:sp>
        <p:nvSpPr>
          <p:cNvPr id="13" name="Text 11"/>
          <p:cNvSpPr/>
          <p:nvPr/>
        </p:nvSpPr>
        <p:spPr>
          <a:xfrm>
            <a:off x="1005840" y="3730752"/>
            <a:ext cx="2606040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s-ES" sz="1250" noProof="0" dirty="0">
                <a:solidFill>
                  <a:srgbClr val="FFFFFF"/>
                </a:solidFill>
              </a:rPr>
              <a:t>El conocimiento sobre el producto es importante .</a:t>
            </a:r>
            <a:endParaRPr lang="es-ES" sz="1250" noProof="0" dirty="0"/>
          </a:p>
        </p:txBody>
      </p:sp>
      <p:sp>
        <p:nvSpPr>
          <p:cNvPr id="14" name="Shape 12"/>
          <p:cNvSpPr/>
          <p:nvPr/>
        </p:nvSpPr>
        <p:spPr>
          <a:xfrm>
            <a:off x="4480560" y="1874520"/>
            <a:ext cx="3246120" cy="2971800"/>
          </a:xfrm>
          <a:prstGeom prst="roundRect">
            <a:avLst>
              <a:gd name="adj" fmla="val 4923"/>
            </a:avLst>
          </a:prstGeom>
          <a:solidFill>
            <a:srgbClr val="32AEE6"/>
          </a:solidFill>
          <a:ln w="12700">
            <a:solidFill>
              <a:srgbClr val="32AEE6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5" name="Shape 13"/>
          <p:cNvSpPr/>
          <p:nvPr/>
        </p:nvSpPr>
        <p:spPr>
          <a:xfrm>
            <a:off x="4709160" y="214884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6" name="Text 14"/>
          <p:cNvSpPr/>
          <p:nvPr/>
        </p:nvSpPr>
        <p:spPr>
          <a:xfrm>
            <a:off x="4709160" y="2258568"/>
            <a:ext cx="566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400" b="1" noProof="0" dirty="0">
                <a:solidFill>
                  <a:srgbClr val="32AEE6"/>
                </a:solidFill>
              </a:rPr>
              <a:t>2</a:t>
            </a:r>
            <a:endParaRPr lang="es-ES" sz="1400" noProof="0" dirty="0"/>
          </a:p>
        </p:txBody>
      </p:sp>
      <p:sp>
        <p:nvSpPr>
          <p:cNvPr id="17" name="Text 15"/>
          <p:cNvSpPr/>
          <p:nvPr/>
        </p:nvSpPr>
        <p:spPr>
          <a:xfrm>
            <a:off x="4754880" y="2907792"/>
            <a:ext cx="2697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s-ES" sz="1800" b="1" noProof="0" dirty="0">
                <a:solidFill>
                  <a:srgbClr val="FFFFFF"/>
                </a:solidFill>
              </a:rPr>
              <a:t>¿Encaja con mi objetivo y plazo?</a:t>
            </a:r>
            <a:endParaRPr lang="es-ES" sz="1800" noProof="0" dirty="0"/>
          </a:p>
        </p:txBody>
      </p:sp>
      <p:sp>
        <p:nvSpPr>
          <p:cNvPr id="18" name="Text 16"/>
          <p:cNvSpPr/>
          <p:nvPr/>
        </p:nvSpPr>
        <p:spPr>
          <a:xfrm>
            <a:off x="4800600" y="3730752"/>
            <a:ext cx="2606040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s-ES" sz="1250" noProof="0" dirty="0">
                <a:solidFill>
                  <a:srgbClr val="FFFFFF"/>
                </a:solidFill>
              </a:rPr>
              <a:t>No comprometo dinero imprescindible a corto plazo.</a:t>
            </a:r>
            <a:endParaRPr lang="es-ES" sz="1250" noProof="0" dirty="0"/>
          </a:p>
        </p:txBody>
      </p:sp>
      <p:sp>
        <p:nvSpPr>
          <p:cNvPr id="19" name="Shape 17"/>
          <p:cNvSpPr/>
          <p:nvPr/>
        </p:nvSpPr>
        <p:spPr>
          <a:xfrm>
            <a:off x="8275320" y="1874520"/>
            <a:ext cx="3246120" cy="2971800"/>
          </a:xfrm>
          <a:prstGeom prst="roundRect">
            <a:avLst>
              <a:gd name="adj" fmla="val 4923"/>
            </a:avLst>
          </a:prstGeom>
          <a:solidFill>
            <a:srgbClr val="ED712E"/>
          </a:solidFill>
          <a:ln w="12700">
            <a:solidFill>
              <a:srgbClr val="ED712E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0" name="Shape 18"/>
          <p:cNvSpPr/>
          <p:nvPr/>
        </p:nvSpPr>
        <p:spPr>
          <a:xfrm>
            <a:off x="8503920" y="214884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21" name="Text 19"/>
          <p:cNvSpPr/>
          <p:nvPr/>
        </p:nvSpPr>
        <p:spPr>
          <a:xfrm>
            <a:off x="8503920" y="2258568"/>
            <a:ext cx="566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400" b="1" noProof="0" dirty="0">
                <a:solidFill>
                  <a:srgbClr val="ED712E"/>
                </a:solidFill>
              </a:rPr>
              <a:t>3</a:t>
            </a:r>
            <a:endParaRPr lang="es-ES" sz="1400" noProof="0" dirty="0"/>
          </a:p>
        </p:txBody>
      </p:sp>
      <p:sp>
        <p:nvSpPr>
          <p:cNvPr id="22" name="Text 20"/>
          <p:cNvSpPr/>
          <p:nvPr/>
        </p:nvSpPr>
        <p:spPr>
          <a:xfrm>
            <a:off x="8549640" y="2907792"/>
            <a:ext cx="2697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s-ES" sz="1800" b="1" noProof="0" dirty="0">
                <a:solidFill>
                  <a:srgbClr val="FFFFFF"/>
                </a:solidFill>
              </a:rPr>
              <a:t>¿Uso intermediarios autorizados?</a:t>
            </a:r>
            <a:endParaRPr lang="es-ES" sz="1800" noProof="0" dirty="0"/>
          </a:p>
        </p:txBody>
      </p:sp>
      <p:sp>
        <p:nvSpPr>
          <p:cNvPr id="23" name="Text 21"/>
          <p:cNvSpPr/>
          <p:nvPr/>
        </p:nvSpPr>
        <p:spPr>
          <a:xfrm>
            <a:off x="8595360" y="3730752"/>
            <a:ext cx="2606040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s-ES" sz="1250" noProof="0" dirty="0">
                <a:solidFill>
                  <a:srgbClr val="FFFFFF"/>
                </a:solidFill>
              </a:rPr>
              <a:t>Consulto información fiable y entidades registradas.</a:t>
            </a:r>
            <a:endParaRPr lang="es-ES" sz="1250" noProof="0" dirty="0"/>
          </a:p>
        </p:txBody>
      </p:sp>
      <p:sp>
        <p:nvSpPr>
          <p:cNvPr id="25" name="Text 22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09</a:t>
            </a:r>
            <a:endParaRPr lang="es-ES" sz="900" noProof="0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81B326DF-CBAF-EED5-B010-24133A2D7F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9CB66757-4FA0-F687-F1DF-1FE57D4718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0660" y="5764530"/>
            <a:ext cx="30099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¡ Avanza !</a:t>
            </a:r>
            <a:endParaRPr lang="es-ES" sz="3000" noProof="0" dirty="0"/>
          </a:p>
        </p:txBody>
      </p:sp>
      <p:sp>
        <p:nvSpPr>
          <p:cNvPr id="8" name="Text 6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fontAlgn="t">
              <a:lnSpc>
                <a:spcPts val="1500"/>
              </a:lnSpc>
              <a:buNone/>
            </a:pPr>
            <a:r>
              <a:rPr lang="es-ES" sz="1400" dirty="0">
                <a:latin typeface="+mj-lt"/>
              </a:rPr>
              <a:t>El ahorro y la inversión tienen un propósito: ayudarte a alcanzar tus metas.</a:t>
            </a: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2011680"/>
            <a:ext cx="1280160" cy="12801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377440" y="1993392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2400" b="1" noProof="0" dirty="0">
                <a:solidFill>
                  <a:srgbClr val="ED712E"/>
                </a:solidFill>
              </a:rPr>
              <a:t>Avanzar no es solo acumular dinero</a:t>
            </a:r>
            <a:endParaRPr lang="es-ES" sz="2400" noProof="0" dirty="0"/>
          </a:p>
        </p:txBody>
      </p:sp>
      <p:sp>
        <p:nvSpPr>
          <p:cNvPr id="11" name="Text 8"/>
          <p:cNvSpPr/>
          <p:nvPr/>
        </p:nvSpPr>
        <p:spPr>
          <a:xfrm>
            <a:off x="2377440" y="2651760"/>
            <a:ext cx="5577840" cy="1920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500" noProof="0" dirty="0">
                <a:solidFill>
                  <a:srgbClr val="3B454A"/>
                </a:solidFill>
              </a:rPr>
              <a:t>Es lograr metas personales y profesionales.</a:t>
            </a:r>
            <a:endParaRPr lang="es-ES" sz="15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500" noProof="0" dirty="0">
                <a:solidFill>
                  <a:srgbClr val="3B454A"/>
                </a:solidFill>
              </a:rPr>
              <a:t>Es reducir vulnerabilidades ante imprevistos.</a:t>
            </a:r>
            <a:endParaRPr lang="es-ES" sz="15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500" noProof="0" dirty="0">
                <a:solidFill>
                  <a:srgbClr val="3B454A"/>
                </a:solidFill>
              </a:rPr>
              <a:t>Es tomar decisiones responsables y fundamentadas.</a:t>
            </a:r>
            <a:endParaRPr lang="es-ES" sz="1500" noProof="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sz="1500" noProof="0" dirty="0">
                <a:solidFill>
                  <a:srgbClr val="3B454A"/>
                </a:solidFill>
              </a:rPr>
              <a:t>Es contribuir a una economía más sólida mediante mejores decisiones individuales.</a:t>
            </a:r>
            <a:endParaRPr lang="es-ES" sz="1500" noProof="0" dirty="0"/>
          </a:p>
        </p:txBody>
      </p:sp>
      <p:sp>
        <p:nvSpPr>
          <p:cNvPr id="12" name="Shape 9"/>
          <p:cNvSpPr/>
          <p:nvPr/>
        </p:nvSpPr>
        <p:spPr>
          <a:xfrm>
            <a:off x="8549640" y="1874520"/>
            <a:ext cx="2514600" cy="2999232"/>
          </a:xfrm>
          <a:prstGeom prst="roundRect">
            <a:avLst>
              <a:gd name="adj" fmla="val 581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13" name="Text 10"/>
          <p:cNvSpPr/>
          <p:nvPr/>
        </p:nvSpPr>
        <p:spPr>
          <a:xfrm>
            <a:off x="8869680" y="2231136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ts val="1500"/>
              </a:lnSpc>
              <a:buNone/>
            </a:pPr>
            <a:r>
              <a:rPr lang="es-ES" b="1" dirty="0">
                <a:solidFill>
                  <a:srgbClr val="ED712E"/>
                </a:solidFill>
              </a:rPr>
              <a:t>El camino hacia el bienestar financiero</a:t>
            </a:r>
          </a:p>
        </p:txBody>
      </p:sp>
      <p:sp>
        <p:nvSpPr>
          <p:cNvPr id="14" name="Text 11"/>
          <p:cNvSpPr/>
          <p:nvPr/>
        </p:nvSpPr>
        <p:spPr>
          <a:xfrm>
            <a:off x="8869680" y="2743200"/>
            <a:ext cx="18745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sz="1400" b="1" noProof="0" dirty="0">
                <a:solidFill>
                  <a:srgbClr val="3B454A"/>
                </a:solidFill>
              </a:rPr>
              <a:t>Vivienda</a:t>
            </a:r>
            <a:endParaRPr lang="es-ES" sz="1400" noProof="0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sz="1400" b="1" noProof="0" dirty="0">
                <a:solidFill>
                  <a:srgbClr val="3B454A"/>
                </a:solidFill>
              </a:rPr>
              <a:t>Estudios</a:t>
            </a:r>
            <a:endParaRPr lang="es-ES" sz="1400" noProof="0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sz="1400" b="1" dirty="0">
                <a:solidFill>
                  <a:srgbClr val="3B454A"/>
                </a:solidFill>
              </a:rPr>
              <a:t>Vehículo</a:t>
            </a:r>
            <a:endParaRPr lang="es-ES" sz="1400" noProof="0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sz="1400" b="1" noProof="0" dirty="0">
                <a:solidFill>
                  <a:srgbClr val="3B454A"/>
                </a:solidFill>
              </a:rPr>
              <a:t>Jubilación</a:t>
            </a:r>
            <a:endParaRPr lang="es-ES" sz="1400" noProof="0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sz="1400" b="1" dirty="0">
                <a:solidFill>
                  <a:srgbClr val="3B454A"/>
                </a:solidFill>
              </a:rPr>
              <a:t>Inversión</a:t>
            </a:r>
            <a:endParaRPr lang="es-ES" sz="1400" noProof="0" dirty="0"/>
          </a:p>
        </p:txBody>
      </p:sp>
      <p:sp>
        <p:nvSpPr>
          <p:cNvPr id="16" name="Text 12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10</a:t>
            </a:r>
            <a:endParaRPr lang="es-ES" sz="900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D331E45-84DF-F9EF-5444-5A7208F680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93DDCE19-B111-ED92-A5F8-BA0836BA65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3970" y="5764530"/>
            <a:ext cx="30099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621C4-7F1C-6C77-B14B-E5F09CCF8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7D08707-FE61-B288-D2EE-3A4B24F614CF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2BE2217-35A6-8025-6CDA-008C72223814}"/>
              </a:ext>
            </a:extLst>
          </p:cNvPr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1D8A0A1-F9CF-108D-34C4-AD5940BB84D3}"/>
              </a:ext>
            </a:extLst>
          </p:cNvPr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Decisiones pequeñas, grandes resultados</a:t>
            </a:r>
            <a:endParaRPr lang="es-ES" sz="3000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26AE096-0649-508C-C6DB-0DF5E7A3EF52}"/>
              </a:ext>
            </a:extLst>
          </p:cNvPr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fontAlgn="t">
              <a:lnSpc>
                <a:spcPts val="1500"/>
              </a:lnSpc>
            </a:pPr>
            <a:r>
              <a:rPr lang="es-ES" sz="1400" dirty="0">
                <a:latin typeface="+mj-lt"/>
              </a:rPr>
              <a:t>Las decisiones financieras de hoy construyen las oportunidades de mañana.</a:t>
            </a:r>
          </a:p>
          <a:p>
            <a:pPr fontAlgn="t">
              <a:lnSpc>
                <a:spcPts val="1500"/>
              </a:lnSpc>
              <a:buNone/>
            </a:pPr>
            <a:endParaRPr lang="es-ES" sz="1400" dirty="0">
              <a:latin typeface="+mj-lt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6A552E2-46A8-0A0D-A763-9324EFE04F37}"/>
              </a:ext>
            </a:extLst>
          </p:cNvPr>
          <p:cNvSpPr/>
          <p:nvPr/>
        </p:nvSpPr>
        <p:spPr>
          <a:xfrm>
            <a:off x="1508760" y="2304288"/>
            <a:ext cx="6922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ED712E"/>
                </a:solidFill>
              </a:rPr>
              <a:t>El </a:t>
            </a:r>
            <a:r>
              <a:rPr lang="en-US" sz="2400" b="1" dirty="0" err="1">
                <a:solidFill>
                  <a:srgbClr val="ED712E"/>
                </a:solidFill>
              </a:rPr>
              <a:t>progreso</a:t>
            </a:r>
            <a:r>
              <a:rPr lang="en-US" sz="2400" b="1" dirty="0">
                <a:solidFill>
                  <a:srgbClr val="ED712E"/>
                </a:solidFill>
              </a:rPr>
              <a:t> </a:t>
            </a:r>
            <a:r>
              <a:rPr lang="en-US" sz="2400" b="1" dirty="0" err="1">
                <a:solidFill>
                  <a:srgbClr val="ED712E"/>
                </a:solidFill>
              </a:rPr>
              <a:t>financiero</a:t>
            </a:r>
            <a:r>
              <a:rPr lang="en-US" sz="2400" b="1" dirty="0">
                <a:solidFill>
                  <a:srgbClr val="ED712E"/>
                </a:solidFill>
              </a:rPr>
              <a:t> se </a:t>
            </a:r>
            <a:r>
              <a:rPr lang="en-US" sz="2400" b="1" dirty="0" err="1">
                <a:solidFill>
                  <a:srgbClr val="ED712E"/>
                </a:solidFill>
              </a:rPr>
              <a:t>construye</a:t>
            </a:r>
            <a:r>
              <a:rPr lang="en-US" sz="2400" b="1" dirty="0">
                <a:solidFill>
                  <a:srgbClr val="ED712E"/>
                </a:solidFill>
              </a:rPr>
              <a:t> paso a paso </a:t>
            </a:r>
            <a:endParaRPr lang="es-ES" sz="2400" noProof="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0D2DE28-18E5-F849-FD29-5656B7B11D8D}"/>
              </a:ext>
            </a:extLst>
          </p:cNvPr>
          <p:cNvSpPr/>
          <p:nvPr/>
        </p:nvSpPr>
        <p:spPr>
          <a:xfrm>
            <a:off x="2048933" y="2651760"/>
            <a:ext cx="5906347" cy="1920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fontAlgn="t">
              <a:lnSpc>
                <a:spcPts val="1500"/>
              </a:lnSpc>
              <a:buNone/>
            </a:pPr>
            <a:endParaRPr lang="es-ES" sz="1050" dirty="0">
              <a:latin typeface="Segoe UI" panose="020B0502040204020203" pitchFamily="34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EE77979E-8794-E6FC-55FD-F8CC74F8F0F8}"/>
              </a:ext>
            </a:extLst>
          </p:cNvPr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10</a:t>
            </a:r>
            <a:endParaRPr lang="es-ES" sz="900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E768146-ED94-B0B9-A53D-C1E491FD01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F3D485C7-8581-4B9B-579B-2A609E30E7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3970" y="5764530"/>
            <a:ext cx="3009900" cy="7239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272C8D8-9396-620D-2F5A-A5E075DAF86C}"/>
              </a:ext>
            </a:extLst>
          </p:cNvPr>
          <p:cNvSpPr/>
          <p:nvPr/>
        </p:nvSpPr>
        <p:spPr>
          <a:xfrm>
            <a:off x="911437" y="3140764"/>
            <a:ext cx="8859096" cy="9932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El avance financiero no depende únicamente de cuánto dinero se tiene, sino de la capacidad para tomar decisiones informadas, planificadas y sostenibles en el tiempo.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84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5" name="Shape 3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Text 4"/>
          <p:cNvSpPr/>
          <p:nvPr/>
        </p:nvSpPr>
        <p:spPr>
          <a:xfrm>
            <a:off x="640080" y="868680"/>
            <a:ext cx="713232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3000" b="1" noProof="0" dirty="0">
                <a:solidFill>
                  <a:srgbClr val="016A9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resumen</a:t>
            </a:r>
            <a:endParaRPr lang="es-ES" sz="3000" noProof="0" dirty="0"/>
          </a:p>
        </p:txBody>
      </p:sp>
      <p:sp>
        <p:nvSpPr>
          <p:cNvPr id="7" name="Text 5"/>
          <p:cNvSpPr/>
          <p:nvPr/>
        </p:nvSpPr>
        <p:spPr>
          <a:xfrm>
            <a:off x="658368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400" noProof="0" dirty="0">
                <a:solidFill>
                  <a:srgbClr val="3B454A"/>
                </a:solidFill>
              </a:rPr>
              <a:t>Tres pasos, una misma finalidad: bienestar financiero.</a:t>
            </a:r>
            <a:endParaRPr lang="es-ES" sz="1400" noProof="0" dirty="0"/>
          </a:p>
        </p:txBody>
      </p:sp>
      <p:sp>
        <p:nvSpPr>
          <p:cNvPr id="8" name="Shape 6"/>
          <p:cNvSpPr/>
          <p:nvPr/>
        </p:nvSpPr>
        <p:spPr>
          <a:xfrm>
            <a:off x="640080" y="2148840"/>
            <a:ext cx="3429000" cy="2514600"/>
          </a:xfrm>
          <a:prstGeom prst="roundRect">
            <a:avLst>
              <a:gd name="adj" fmla="val 5455"/>
            </a:avLst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84BC38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noProof="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4520" y="2423160"/>
            <a:ext cx="914400" cy="9144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342900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84BC38"/>
                </a:solidFill>
              </a:rPr>
              <a:t>Ahorra</a:t>
            </a:r>
            <a:endParaRPr lang="es-ES" sz="2200" noProof="0" dirty="0"/>
          </a:p>
        </p:txBody>
      </p:sp>
      <p:sp>
        <p:nvSpPr>
          <p:cNvPr id="11" name="Text 8"/>
          <p:cNvSpPr/>
          <p:nvPr/>
        </p:nvSpPr>
        <p:spPr>
          <a:xfrm>
            <a:off x="896112" y="3822192"/>
            <a:ext cx="29260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s-ES" sz="1150" noProof="0" dirty="0">
                <a:solidFill>
                  <a:srgbClr val="3B454A"/>
                </a:solidFill>
              </a:rPr>
              <a:t>Ordena ingresos y gastos. Construye un fondo de emergencia y da propósito al ahorro.</a:t>
            </a:r>
            <a:endParaRPr lang="es-ES" sz="1150" noProof="0" dirty="0"/>
          </a:p>
        </p:txBody>
      </p:sp>
      <p:sp>
        <p:nvSpPr>
          <p:cNvPr id="12" name="Shape 9"/>
          <p:cNvSpPr/>
          <p:nvPr/>
        </p:nvSpPr>
        <p:spPr>
          <a:xfrm>
            <a:off x="4370832" y="2148840"/>
            <a:ext cx="3429000" cy="2514600"/>
          </a:xfrm>
          <a:prstGeom prst="roundRect">
            <a:avLst>
              <a:gd name="adj" fmla="val 5455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32AEE6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noProof="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5272" y="2423160"/>
            <a:ext cx="914400" cy="9144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53712" y="342900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32AEE6"/>
                </a:solidFill>
              </a:rPr>
              <a:t>Invierte</a:t>
            </a:r>
            <a:endParaRPr lang="es-ES" sz="2200" noProof="0" dirty="0"/>
          </a:p>
        </p:txBody>
      </p:sp>
      <p:sp>
        <p:nvSpPr>
          <p:cNvPr id="15" name="Text 11"/>
          <p:cNvSpPr/>
          <p:nvPr/>
        </p:nvSpPr>
        <p:spPr>
          <a:xfrm>
            <a:off x="4626864" y="3822192"/>
            <a:ext cx="29260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s-ES" sz="1150" noProof="0" dirty="0">
                <a:solidFill>
                  <a:srgbClr val="3B454A"/>
                </a:solidFill>
              </a:rPr>
              <a:t>Compromete ahorro a largo plazo solo si entiendes el riesgo, producto y horizonte.</a:t>
            </a:r>
            <a:endParaRPr lang="es-ES" sz="1150" noProof="0" dirty="0"/>
          </a:p>
        </p:txBody>
      </p:sp>
      <p:sp>
        <p:nvSpPr>
          <p:cNvPr id="16" name="Shape 12"/>
          <p:cNvSpPr/>
          <p:nvPr/>
        </p:nvSpPr>
        <p:spPr>
          <a:xfrm>
            <a:off x="8092440" y="2148840"/>
            <a:ext cx="3429000" cy="2514600"/>
          </a:xfrm>
          <a:prstGeom prst="roundRect">
            <a:avLst>
              <a:gd name="adj" fmla="val 5455"/>
            </a:avLst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ED712E"/>
            </a:solidFill>
            <a:prstDash val="solid"/>
          </a:ln>
          <a:effectLst>
            <a:outerShdw blurRad="254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noProof="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6880" y="24231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75320" y="3429000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2200" b="1" noProof="0" dirty="0">
                <a:solidFill>
                  <a:srgbClr val="ED712E"/>
                </a:solidFill>
              </a:rPr>
              <a:t>Avanza</a:t>
            </a:r>
            <a:endParaRPr lang="es-ES" sz="2200" noProof="0" dirty="0"/>
          </a:p>
        </p:txBody>
      </p:sp>
      <p:sp>
        <p:nvSpPr>
          <p:cNvPr id="19" name="Text 14"/>
          <p:cNvSpPr/>
          <p:nvPr/>
        </p:nvSpPr>
        <p:spPr>
          <a:xfrm>
            <a:off x="8348472" y="3822192"/>
            <a:ext cx="292608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s-ES" sz="1150" noProof="0" dirty="0">
                <a:solidFill>
                  <a:srgbClr val="3B454A"/>
                </a:solidFill>
              </a:rPr>
              <a:t>Alinea tus decisiones con tus metas y revisa tu plan a lo largo de la vida.</a:t>
            </a:r>
            <a:endParaRPr lang="es-ES" sz="1150" noProof="0" dirty="0"/>
          </a:p>
        </p:txBody>
      </p:sp>
      <p:sp>
        <p:nvSpPr>
          <p:cNvPr id="20" name="Text 15"/>
          <p:cNvSpPr/>
          <p:nvPr/>
        </p:nvSpPr>
        <p:spPr>
          <a:xfrm>
            <a:off x="1097280" y="525780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600" b="1" noProof="0" dirty="0">
                <a:solidFill>
                  <a:srgbClr val="3B454A"/>
                </a:solidFill>
              </a:rPr>
              <a:t>La educación financiera ayuda a tomar decisiones económicas más responsables y fundamentadas.</a:t>
            </a:r>
            <a:endParaRPr lang="es-ES" sz="1600" noProof="0" dirty="0"/>
          </a:p>
        </p:txBody>
      </p:sp>
      <p:sp>
        <p:nvSpPr>
          <p:cNvPr id="22" name="Text 16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12</a:t>
            </a:r>
            <a:endParaRPr lang="es-ES" sz="900" noProof="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1171A46B-D85B-690D-50E1-487DE6431D3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88C1CD35-17AE-FE41-3071-1299C5C46B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292" y="5837682"/>
            <a:ext cx="3009900" cy="723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5" name="Shape 3"/>
          <p:cNvSpPr/>
          <p:nvPr/>
        </p:nvSpPr>
        <p:spPr>
          <a:xfrm>
            <a:off x="411480" y="658368"/>
            <a:ext cx="11384280" cy="0"/>
          </a:xfrm>
          <a:prstGeom prst="line">
            <a:avLst/>
          </a:prstGeom>
          <a:noFill/>
          <a:ln w="12700">
            <a:solidFill>
              <a:srgbClr val="E6EEF2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6" name="Shape 4"/>
          <p:cNvSpPr/>
          <p:nvPr/>
        </p:nvSpPr>
        <p:spPr>
          <a:xfrm>
            <a:off x="0" y="731520"/>
            <a:ext cx="12191695" cy="4892040"/>
          </a:xfrm>
          <a:prstGeom prst="rect">
            <a:avLst/>
          </a:prstGeom>
          <a:solidFill>
            <a:srgbClr val="016A9B"/>
          </a:solidFill>
          <a:ln w="12700">
            <a:solidFill>
              <a:srgbClr val="016A9B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sp>
        <p:nvSpPr>
          <p:cNvPr id="8" name="Text 6"/>
          <p:cNvSpPr/>
          <p:nvPr/>
        </p:nvSpPr>
        <p:spPr>
          <a:xfrm>
            <a:off x="777240" y="4069080"/>
            <a:ext cx="6309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900" b="1" noProof="0" dirty="0">
                <a:solidFill>
                  <a:srgbClr val="FFFFFF"/>
                </a:solidFill>
              </a:rPr>
              <a:t>Tu futuro financiero se construye con las decisiones que tomas hoy.</a:t>
            </a:r>
            <a:endParaRPr lang="es-ES" sz="1900" noProof="0" dirty="0"/>
          </a:p>
        </p:txBody>
      </p:sp>
      <p:sp>
        <p:nvSpPr>
          <p:cNvPr id="9" name="Shape 7"/>
          <p:cNvSpPr/>
          <p:nvPr/>
        </p:nvSpPr>
        <p:spPr>
          <a:xfrm>
            <a:off x="7543800" y="1783080"/>
            <a:ext cx="3429000" cy="2560320"/>
          </a:xfrm>
          <a:prstGeom prst="roundRect">
            <a:avLst>
              <a:gd name="adj" fmla="val 7143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ES" noProof="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1000" y="2240280"/>
            <a:ext cx="685800" cy="685800"/>
          </a:xfrm>
          <a:prstGeom prst="rect">
            <a:avLst/>
          </a:prstGeom>
        </p:spPr>
      </p:pic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01000" y="2971800"/>
            <a:ext cx="685800" cy="68580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1000" y="3703320"/>
            <a:ext cx="685800" cy="6858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23960" y="2176272"/>
            <a:ext cx="1783080" cy="21671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s-ES" sz="1500" b="1" noProof="0" dirty="0">
                <a:solidFill>
                  <a:srgbClr val="3B454A"/>
                </a:solidFill>
              </a:rPr>
              <a:t>Define tus prioridades</a:t>
            </a:r>
          </a:p>
          <a:p>
            <a:pPr marL="0" indent="0">
              <a:buNone/>
            </a:pPr>
            <a:endParaRPr lang="es-ES" sz="1500" noProof="0" dirty="0"/>
          </a:p>
          <a:p>
            <a:pPr marL="0" indent="0">
              <a:buNone/>
            </a:pPr>
            <a:r>
              <a:rPr lang="es-ES" sz="1500" b="1" noProof="0" dirty="0">
                <a:solidFill>
                  <a:srgbClr val="3B454A"/>
                </a:solidFill>
              </a:rPr>
              <a:t>Comprende tus opciones</a:t>
            </a:r>
          </a:p>
          <a:p>
            <a:pPr marL="0" indent="0">
              <a:buNone/>
            </a:pPr>
            <a:endParaRPr lang="es-ES" sz="1500" b="1" noProof="0" dirty="0">
              <a:solidFill>
                <a:srgbClr val="3B454A"/>
              </a:solidFill>
            </a:endParaRPr>
          </a:p>
          <a:p>
            <a:pPr marL="0" indent="0">
              <a:buNone/>
            </a:pPr>
            <a:endParaRPr lang="es-ES" sz="1500" noProof="0" dirty="0"/>
          </a:p>
          <a:p>
            <a:pPr marL="0" indent="0">
              <a:buNone/>
            </a:pPr>
            <a:r>
              <a:rPr lang="es-ES" sz="1500" b="1" noProof="0" dirty="0">
                <a:solidFill>
                  <a:srgbClr val="3B454A"/>
                </a:solidFill>
              </a:rPr>
              <a:t>Actúa con criterio</a:t>
            </a:r>
            <a:endParaRPr lang="es-ES" sz="1500" noProof="0" dirty="0"/>
          </a:p>
        </p:txBody>
      </p:sp>
      <p:sp>
        <p:nvSpPr>
          <p:cNvPr id="15" name="Text 10"/>
          <p:cNvSpPr/>
          <p:nvPr/>
        </p:nvSpPr>
        <p:spPr>
          <a:xfrm>
            <a:off x="11155680" y="6355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" sz="900" noProof="0" dirty="0">
                <a:solidFill>
                  <a:srgbClr val="3B454A"/>
                </a:solidFill>
              </a:rPr>
              <a:t>13</a:t>
            </a:r>
            <a:endParaRPr lang="es-ES" sz="900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071B5A0-7F18-A594-2178-024F5FB54EE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640" y="5739563"/>
            <a:ext cx="4405086" cy="99329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810CEEB0-E727-3DC2-2BEF-B4393E8305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2426" y="5828538"/>
            <a:ext cx="3009900" cy="723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9BB8E97-B830-2C7B-EC60-FF6E27CD5D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4960" y="1438275"/>
            <a:ext cx="4371975" cy="2219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11366e-7f57-4595-8d30-4a6a972951bc" xsi:nil="true"/>
    <lcf76f155ced4ddcb4097134ff3c332f xmlns="b84c94f2-fce5-4bd9-8b2e-2ae9b16c310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0747AAF8E57194185A474AF63C496CC" ma:contentTypeVersion="16" ma:contentTypeDescription="Crear nuevo documento." ma:contentTypeScope="" ma:versionID="e7722d4348d97bd5495b797be5713b61">
  <xsd:schema xmlns:xsd="http://www.w3.org/2001/XMLSchema" xmlns:xs="http://www.w3.org/2001/XMLSchema" xmlns:p="http://schemas.microsoft.com/office/2006/metadata/properties" xmlns:ns2="b84c94f2-fce5-4bd9-8b2e-2ae9b16c310a" xmlns:ns3="2811366e-7f57-4595-8d30-4a6a972951bc" targetNamespace="http://schemas.microsoft.com/office/2006/metadata/properties" ma:root="true" ma:fieldsID="62bd8ef8db3d6293c1ff5dd47e14a2be" ns2:_="" ns3:_="">
    <xsd:import namespace="b84c94f2-fce5-4bd9-8b2e-2ae9b16c310a"/>
    <xsd:import namespace="2811366e-7f57-4595-8d30-4a6a972951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4c94f2-fce5-4bd9-8b2e-2ae9b16c31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n" ma:readOnly="false" ma:fieldId="{5cf76f15-5ced-4ddc-b409-7134ff3c332f}" ma:taxonomyMulti="true" ma:sspId="516c470f-41be-41b5-85e9-796b3b390d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1366e-7f57-4595-8d30-4a6a972951b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8a0e4e2-60f8-4a99-abd2-cd17c8feb648}" ma:internalName="TaxCatchAll" ma:showField="CatchAllData" ma:web="2811366e-7f57-4595-8d30-4a6a972951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3D24D7-FB14-4FC4-AF2C-FDAD60F153C3}">
  <ds:schemaRefs>
    <ds:schemaRef ds:uri="http://schemas.microsoft.com/office/2006/metadata/properties"/>
    <ds:schemaRef ds:uri="http://schemas.microsoft.com/office/infopath/2007/PartnerControls"/>
    <ds:schemaRef ds:uri="2811366e-7f57-4595-8d30-4a6a972951bc"/>
    <ds:schemaRef ds:uri="b84c94f2-fce5-4bd9-8b2e-2ae9b16c310a"/>
  </ds:schemaRefs>
</ds:datastoreItem>
</file>

<file path=customXml/itemProps2.xml><?xml version="1.0" encoding="utf-8"?>
<ds:datastoreItem xmlns:ds="http://schemas.openxmlformats.org/officeDocument/2006/customXml" ds:itemID="{194A52CE-8B56-4613-94A9-556632AA9A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4c94f2-fce5-4bd9-8b2e-2ae9b16c310a"/>
    <ds:schemaRef ds:uri="2811366e-7f57-4595-8d30-4a6a972951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4AA865-8BE1-46EE-ABE8-EB0E3562E70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b846522-1163-41af-b1ba-5d0015f6a2d1}" enabled="0" method="" siteId="{fb846522-1163-41af-b1ba-5d0015f6a2d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2331</Words>
  <Application>Microsoft Office PowerPoint</Application>
  <PresentationFormat>Panorámica</PresentationFormat>
  <Paragraphs>237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campton-bookregular</vt:lpstr>
      <vt:lpstr>Courier New</vt:lpstr>
      <vt:lpstr>Segoe UI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Finanzas para Todos / Plan de Educación Financiera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Ahorra. Invierte. Avanza.</dc:title>
  <dc:subject>Día de la Educación Financiera 2026</dc:subject>
  <dc:creator>M365 Copilot</dc:creator>
  <cp:lastModifiedBy>Antona Gutierrez, Almudena</cp:lastModifiedBy>
  <cp:revision>16</cp:revision>
  <dcterms:created xsi:type="dcterms:W3CDTF">2026-07-07T09:03:05Z</dcterms:created>
  <dcterms:modified xsi:type="dcterms:W3CDTF">2026-09-16T09:57:05Z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0x01010000747AAF8E57194185A474AF63C496CC</vt:lpwstr>
  </property>
  <property fmtid="{D5CDD505-2E9C-101B-9397-08002B2CF9AE}" pid="3" name="MediaServiceImageTags">
    <vt:lpwstr/>
  </property>
</Properties>
</file>